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77" r:id="rId7"/>
    <p:sldId id="261" r:id="rId8"/>
    <p:sldId id="263" r:id="rId9"/>
    <p:sldId id="275" r:id="rId10"/>
    <p:sldId id="276" r:id="rId11"/>
    <p:sldId id="265" r:id="rId12"/>
    <p:sldId id="266" r:id="rId13"/>
    <p:sldId id="262" r:id="rId14"/>
    <p:sldId id="267" r:id="rId15"/>
    <p:sldId id="268" r:id="rId16"/>
    <p:sldId id="270" r:id="rId17"/>
    <p:sldId id="274" r:id="rId18"/>
    <p:sldId id="272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asz budziszewski" initials="TB" lastIdx="21" clrIdx="0"/>
  <p:cmAuthor id="1" name="Sebastian Zomkowski" initials="SZ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15855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96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ems_modalspl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6"/>
  <c:chart>
    <c:autoTitleDeleted val="1"/>
    <c:plotArea>
      <c:layout/>
      <c:barChart>
        <c:barDir val="bar"/>
        <c:grouping val="clustered"/>
        <c:ser>
          <c:idx val="0"/>
          <c:order val="0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Pt>
            <c:idx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907-4FE9-B2BC-654704B83874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907-4FE9-B2BC-654704B83874}"/>
              </c:ext>
            </c:extLst>
          </c:dPt>
          <c:dPt>
            <c:idx val="2"/>
            <c:spPr>
              <a:solidFill>
                <a:srgbClr val="FF5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07-4FE9-B2BC-654704B83874}"/>
              </c:ext>
            </c:extLst>
          </c:dPt>
          <c:dPt>
            <c:idx val="3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907-4FE9-B2BC-654704B83874}"/>
              </c:ext>
            </c:extLst>
          </c:dPt>
          <c:dPt>
            <c:idx val="4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907-4FE9-B2BC-654704B83874}"/>
              </c:ext>
            </c:extLst>
          </c:dPt>
          <c:dPt>
            <c:idx val="5"/>
            <c:spPr>
              <a:solidFill>
                <a:srgbClr val="FF5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07-4FE9-B2BC-654704B838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pl-PL" sz="1800" b="0" i="0" u="none" strike="noStrike" kern="1200" baseline="30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Arkusz1!$A$1:$A$6</c:f>
              <c:strCache>
                <c:ptCount val="6"/>
                <c:pt idx="0">
                  <c:v>zwiększenie strefy płatnego parkowania</c:v>
                </c:pt>
                <c:pt idx="1">
                  <c:v>budowa systemu roweru miejskiego</c:v>
                </c:pt>
                <c:pt idx="2">
                  <c:v>rozbudowa tras rowerowych</c:v>
                </c:pt>
                <c:pt idx="3">
                  <c:v>zwiększenie oferty przewozowej</c:v>
                </c:pt>
                <c:pt idx="4">
                  <c:v>rozbudowa linii tramwajowych</c:v>
                </c:pt>
                <c:pt idx="5">
                  <c:v>rozbudowa układu ulicznego</c:v>
                </c:pt>
              </c:strCache>
            </c:strRef>
          </c:cat>
          <c:val>
            <c:numRef>
              <c:f>Arkusz1!$O$1:$O$6</c:f>
              <c:numCache>
                <c:formatCode>0.0%</c:formatCode>
                <c:ptCount val="6"/>
                <c:pt idx="0">
                  <c:v>7.8173773912120423E-2</c:v>
                </c:pt>
                <c:pt idx="1">
                  <c:v>0.11888225037934086</c:v>
                </c:pt>
                <c:pt idx="2">
                  <c:v>0.30447571948274926</c:v>
                </c:pt>
                <c:pt idx="3">
                  <c:v>0.35304514206351839</c:v>
                </c:pt>
                <c:pt idx="4">
                  <c:v>0.49539810826168007</c:v>
                </c:pt>
                <c:pt idx="5">
                  <c:v>0.50002359338172009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07-4FE9-B2BC-654704B83874}"/>
            </c:ext>
          </c:extLst>
        </c:ser>
        <c:dLbls/>
        <c:gapWidth val="115"/>
        <c:overlap val="-20"/>
        <c:axId val="120845440"/>
        <c:axId val="122800000"/>
      </c:barChart>
      <c:catAx>
        <c:axId val="120845440"/>
        <c:scaling>
          <c:orientation val="minMax"/>
        </c:scaling>
        <c:axPos val="l"/>
        <c:numFmt formatCode="General" sourceLinked="0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l-PL" sz="1800" b="0" i="0" u="none" strike="noStrike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2800000"/>
        <c:crosses val="autoZero"/>
        <c:auto val="1"/>
        <c:lblAlgn val="ctr"/>
        <c:lblOffset val="100"/>
      </c:catAx>
      <c:valAx>
        <c:axId val="12280000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l-PL" sz="1800" b="0" i="0" u="none" strike="noStrike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84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pl-PL" sz="1800" kern="1200" baseline="30000">
          <a:solidFill>
            <a:schemeClr val="tx1"/>
          </a:solidFill>
          <a:latin typeface="+mn-lt"/>
          <a:ea typeface="+mn-ea"/>
          <a:cs typeface="+mn-cs"/>
        </a:defRPr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3"/>
  <c:chart>
    <c:autoTitleDeleted val="1"/>
    <c:plotArea>
      <c:layout>
        <c:manualLayout>
          <c:layoutTarget val="inner"/>
          <c:xMode val="edge"/>
          <c:yMode val="edge"/>
          <c:x val="0.126"/>
          <c:y val="8.7194444444444491E-2"/>
          <c:w val="0.79738888888888892"/>
          <c:h val="0.7973888888888889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explosion val="9"/>
            <c:spPr>
              <a:solidFill>
                <a:srgbClr val="E1585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1C4-4F55-8419-1A98AD91427F}"/>
              </c:ext>
            </c:extLst>
          </c:dPt>
          <c:dPt>
            <c:idx val="1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C4-4F55-8419-1A98AD91427F}"/>
              </c:ext>
            </c:extLst>
          </c:dPt>
          <c:dLbls>
            <c:dLbl>
              <c:idx val="0"/>
              <c:layout>
                <c:manualLayout>
                  <c:x val="-0.2048652777777778"/>
                  <c:y val="8.750833333333334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C4-4F55-8419-1A98AD91427F}"/>
                </c:ext>
              </c:extLst>
            </c:dLbl>
            <c:dLbl>
              <c:idx val="1"/>
              <c:layout>
                <c:manualLayout>
                  <c:x val="0.25261527777777781"/>
                  <c:y val="-0.22976916666666669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C4-4F55-8419-1A98AD91427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TRANSPORT INDYWIDULANY</c:v>
                </c:pt>
                <c:pt idx="1">
                  <c:v>ZRÓWNOWAŻONA MOBILNOŚĆ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0.31800000000000017</c:v>
                </c:pt>
                <c:pt idx="1">
                  <c:v>0.68200000000000005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C4-4F55-8419-1A98AD91427F}"/>
            </c:ext>
          </c:extLst>
        </c:ser>
        <c:dLbls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3"/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4"/>
          <c:dPt>
            <c:idx val="0"/>
            <c:spPr>
              <a:solidFill>
                <a:srgbClr val="E1585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E49-47FF-B901-453B5FB8CC58}"/>
              </c:ext>
            </c:extLst>
          </c:dPt>
          <c:dPt>
            <c:idx val="1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49-47FF-B901-453B5FB8CC58}"/>
              </c:ext>
            </c:extLst>
          </c:dPt>
          <c:dLbls>
            <c:dLbl>
              <c:idx val="0"/>
              <c:layout>
                <c:manualLayout>
                  <c:x val="-0.24631666666666663"/>
                  <c:y val="7.025000000000000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49-47FF-B901-453B5FB8CC58}"/>
                </c:ext>
              </c:extLst>
            </c:dLbl>
            <c:dLbl>
              <c:idx val="1"/>
              <c:layout>
                <c:manualLayout>
                  <c:x val="0.23674027777777781"/>
                  <c:y val="-0.2133402777777778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49-47FF-B901-453B5FB8CC5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TRANSPORT INDYWIDULANY</c:v>
                </c:pt>
                <c:pt idx="1">
                  <c:v>ZRÓWNOWAŻONA MOBILNOŚĆ</c:v>
                </c:pt>
              </c:strCache>
            </c:strRef>
          </c:cat>
          <c:val>
            <c:numRef>
              <c:f>Arkusz1!$B$2:$B$3</c:f>
              <c:numCache>
                <c:formatCode>0.0%</c:formatCode>
                <c:ptCount val="2"/>
                <c:pt idx="0">
                  <c:v>0.33400000000000024</c:v>
                </c:pt>
                <c:pt idx="1">
                  <c:v>0.66600000000000048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49-47FF-B901-453B5FB8CC58}"/>
            </c:ext>
          </c:extLst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'Worksheet (2)'!$E$1</c:f>
              <c:strCache>
                <c:ptCount val="1"/>
                <c:pt idx="0">
                  <c:v>Transport indywidualny</c:v>
                </c:pt>
              </c:strCache>
            </c:strRef>
          </c:tx>
          <c:spPr>
            <a:solidFill>
              <a:srgbClr val="FF5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'Worksheet (2)'!$A$2:$A$36</c:f>
              <c:strCache>
                <c:ptCount val="35"/>
                <c:pt idx="0">
                  <c:v>Antwerp</c:v>
                </c:pt>
                <c:pt idx="1">
                  <c:v>Nantes</c:v>
                </c:pt>
                <c:pt idx="2">
                  <c:v>Nice</c:v>
                </c:pt>
                <c:pt idx="3">
                  <c:v>Strasbourg</c:v>
                </c:pt>
                <c:pt idx="4">
                  <c:v>Grenoble</c:v>
                </c:pt>
                <c:pt idx="5">
                  <c:v>Grenoble Agglo</c:v>
                </c:pt>
                <c:pt idx="6">
                  <c:v>Rennes</c:v>
                </c:pt>
                <c:pt idx="7">
                  <c:v>Lens</c:v>
                </c:pt>
                <c:pt idx="8">
                  <c:v>Stuttgart</c:v>
                </c:pt>
                <c:pt idx="9">
                  <c:v>Dortmund</c:v>
                </c:pt>
                <c:pt idx="10">
                  <c:v>Bremen</c:v>
                </c:pt>
                <c:pt idx="11">
                  <c:v>Hannover</c:v>
                </c:pt>
                <c:pt idx="12">
                  <c:v>Leipzig</c:v>
                </c:pt>
                <c:pt idx="13">
                  <c:v>Dresden</c:v>
                </c:pt>
                <c:pt idx="14">
                  <c:v>Nürnberg</c:v>
                </c:pt>
                <c:pt idx="15">
                  <c:v>Duisburg</c:v>
                </c:pt>
                <c:pt idx="16">
                  <c:v>Bochum</c:v>
                </c:pt>
                <c:pt idx="17">
                  <c:v>Firenze</c:v>
                </c:pt>
                <c:pt idx="18">
                  <c:v>Bologna</c:v>
                </c:pt>
                <c:pt idx="19">
                  <c:v>Rotterdam</c:v>
                </c:pt>
                <c:pt idx="20">
                  <c:v>Den Haag</c:v>
                </c:pt>
                <c:pt idx="21">
                  <c:v>Málaga</c:v>
                </c:pt>
                <c:pt idx="22">
                  <c:v>Gothenburg</c:v>
                </c:pt>
                <c:pt idx="23">
                  <c:v>Glasgow</c:v>
                </c:pt>
                <c:pt idx="24">
                  <c:v>Sheffield</c:v>
                </c:pt>
                <c:pt idx="25">
                  <c:v>Edinburgh</c:v>
                </c:pt>
                <c:pt idx="26">
                  <c:v>Bristol</c:v>
                </c:pt>
                <c:pt idx="27">
                  <c:v>Liverpool</c:v>
                </c:pt>
                <c:pt idx="29">
                  <c:v>Poznań</c:v>
                </c:pt>
                <c:pt idx="30">
                  <c:v>Wrocław</c:v>
                </c:pt>
                <c:pt idx="31">
                  <c:v>Szczecin</c:v>
                </c:pt>
                <c:pt idx="32">
                  <c:v>Katowice</c:v>
                </c:pt>
                <c:pt idx="34">
                  <c:v>GDAŃSK</c:v>
                </c:pt>
              </c:strCache>
            </c:strRef>
          </c:cat>
          <c:val>
            <c:numRef>
              <c:f>'Worksheet (2)'!$E$2:$E$36</c:f>
              <c:numCache>
                <c:formatCode>General</c:formatCode>
                <c:ptCount val="35"/>
                <c:pt idx="0">
                  <c:v>41</c:v>
                </c:pt>
                <c:pt idx="1">
                  <c:v>52</c:v>
                </c:pt>
                <c:pt idx="2">
                  <c:v>48</c:v>
                </c:pt>
                <c:pt idx="3">
                  <c:v>47</c:v>
                </c:pt>
                <c:pt idx="4">
                  <c:v>49</c:v>
                </c:pt>
                <c:pt idx="5">
                  <c:v>49</c:v>
                </c:pt>
                <c:pt idx="6">
                  <c:v>55</c:v>
                </c:pt>
                <c:pt idx="7">
                  <c:v>66</c:v>
                </c:pt>
                <c:pt idx="8">
                  <c:v>44</c:v>
                </c:pt>
                <c:pt idx="9">
                  <c:v>50</c:v>
                </c:pt>
                <c:pt idx="10">
                  <c:v>40</c:v>
                </c:pt>
                <c:pt idx="11">
                  <c:v>38</c:v>
                </c:pt>
                <c:pt idx="12">
                  <c:v>40</c:v>
                </c:pt>
                <c:pt idx="13">
                  <c:v>41</c:v>
                </c:pt>
                <c:pt idx="14">
                  <c:v>44</c:v>
                </c:pt>
                <c:pt idx="15">
                  <c:v>56</c:v>
                </c:pt>
                <c:pt idx="16">
                  <c:v>56</c:v>
                </c:pt>
                <c:pt idx="17">
                  <c:v>63</c:v>
                </c:pt>
                <c:pt idx="18">
                  <c:v>46</c:v>
                </c:pt>
                <c:pt idx="19">
                  <c:v>49</c:v>
                </c:pt>
                <c:pt idx="20">
                  <c:v>46</c:v>
                </c:pt>
                <c:pt idx="21">
                  <c:v>49</c:v>
                </c:pt>
                <c:pt idx="22">
                  <c:v>41</c:v>
                </c:pt>
                <c:pt idx="23">
                  <c:v>39</c:v>
                </c:pt>
                <c:pt idx="24">
                  <c:v>55</c:v>
                </c:pt>
                <c:pt idx="25">
                  <c:v>45</c:v>
                </c:pt>
                <c:pt idx="26">
                  <c:v>49</c:v>
                </c:pt>
                <c:pt idx="27">
                  <c:v>57</c:v>
                </c:pt>
                <c:pt idx="29">
                  <c:v>40</c:v>
                </c:pt>
                <c:pt idx="30">
                  <c:v>42</c:v>
                </c:pt>
                <c:pt idx="31">
                  <c:v>44.5</c:v>
                </c:pt>
                <c:pt idx="32">
                  <c:v>43</c:v>
                </c:pt>
                <c:pt idx="34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03-4B4D-B5E2-4F50BE31D75E}"/>
            </c:ext>
          </c:extLst>
        </c:ser>
        <c:ser>
          <c:idx val="1"/>
          <c:order val="1"/>
          <c:tx>
            <c:strRef>
              <c:f>'Worksheet (2)'!$F$1</c:f>
              <c:strCache>
                <c:ptCount val="1"/>
                <c:pt idx="0">
                  <c:v>Transport zbiorowy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'Worksheet (2)'!$A$2:$A$36</c:f>
              <c:strCache>
                <c:ptCount val="35"/>
                <c:pt idx="0">
                  <c:v>Antwerp</c:v>
                </c:pt>
                <c:pt idx="1">
                  <c:v>Nantes</c:v>
                </c:pt>
                <c:pt idx="2">
                  <c:v>Nice</c:v>
                </c:pt>
                <c:pt idx="3">
                  <c:v>Strasbourg</c:v>
                </c:pt>
                <c:pt idx="4">
                  <c:v>Grenoble</c:v>
                </c:pt>
                <c:pt idx="5">
                  <c:v>Grenoble Agglo</c:v>
                </c:pt>
                <c:pt idx="6">
                  <c:v>Rennes</c:v>
                </c:pt>
                <c:pt idx="7">
                  <c:v>Lens</c:v>
                </c:pt>
                <c:pt idx="8">
                  <c:v>Stuttgart</c:v>
                </c:pt>
                <c:pt idx="9">
                  <c:v>Dortmund</c:v>
                </c:pt>
                <c:pt idx="10">
                  <c:v>Bremen</c:v>
                </c:pt>
                <c:pt idx="11">
                  <c:v>Hannover</c:v>
                </c:pt>
                <c:pt idx="12">
                  <c:v>Leipzig</c:v>
                </c:pt>
                <c:pt idx="13">
                  <c:v>Dresden</c:v>
                </c:pt>
                <c:pt idx="14">
                  <c:v>Nürnberg</c:v>
                </c:pt>
                <c:pt idx="15">
                  <c:v>Duisburg</c:v>
                </c:pt>
                <c:pt idx="16">
                  <c:v>Bochum</c:v>
                </c:pt>
                <c:pt idx="17">
                  <c:v>Firenze</c:v>
                </c:pt>
                <c:pt idx="18">
                  <c:v>Bologna</c:v>
                </c:pt>
                <c:pt idx="19">
                  <c:v>Rotterdam</c:v>
                </c:pt>
                <c:pt idx="20">
                  <c:v>Den Haag</c:v>
                </c:pt>
                <c:pt idx="21">
                  <c:v>Málaga</c:v>
                </c:pt>
                <c:pt idx="22">
                  <c:v>Gothenburg</c:v>
                </c:pt>
                <c:pt idx="23">
                  <c:v>Glasgow</c:v>
                </c:pt>
                <c:pt idx="24">
                  <c:v>Sheffield</c:v>
                </c:pt>
                <c:pt idx="25">
                  <c:v>Edinburgh</c:v>
                </c:pt>
                <c:pt idx="26">
                  <c:v>Bristol</c:v>
                </c:pt>
                <c:pt idx="27">
                  <c:v>Liverpool</c:v>
                </c:pt>
                <c:pt idx="29">
                  <c:v>Poznań</c:v>
                </c:pt>
                <c:pt idx="30">
                  <c:v>Wrocław</c:v>
                </c:pt>
                <c:pt idx="31">
                  <c:v>Szczecin</c:v>
                </c:pt>
                <c:pt idx="32">
                  <c:v>Katowice</c:v>
                </c:pt>
                <c:pt idx="34">
                  <c:v>GDAŃSK</c:v>
                </c:pt>
              </c:strCache>
            </c:strRef>
          </c:cat>
          <c:val>
            <c:numRef>
              <c:f>'Worksheet (2)'!$F$2:$F$36</c:f>
              <c:numCache>
                <c:formatCode>General</c:formatCode>
                <c:ptCount val="35"/>
                <c:pt idx="0">
                  <c:v>16</c:v>
                </c:pt>
                <c:pt idx="1">
                  <c:v>16</c:v>
                </c:pt>
                <c:pt idx="2">
                  <c:v>11</c:v>
                </c:pt>
                <c:pt idx="3">
                  <c:v>12</c:v>
                </c:pt>
                <c:pt idx="4">
                  <c:v>17</c:v>
                </c:pt>
                <c:pt idx="5">
                  <c:v>16</c:v>
                </c:pt>
                <c:pt idx="6">
                  <c:v>13</c:v>
                </c:pt>
                <c:pt idx="7">
                  <c:v>4</c:v>
                </c:pt>
                <c:pt idx="8">
                  <c:v>24</c:v>
                </c:pt>
                <c:pt idx="9">
                  <c:v>22</c:v>
                </c:pt>
                <c:pt idx="10">
                  <c:v>14</c:v>
                </c:pt>
                <c:pt idx="11">
                  <c:v>18</c:v>
                </c:pt>
                <c:pt idx="12">
                  <c:v>19</c:v>
                </c:pt>
                <c:pt idx="13">
                  <c:v>21</c:v>
                </c:pt>
                <c:pt idx="14">
                  <c:v>22</c:v>
                </c:pt>
                <c:pt idx="15">
                  <c:v>11</c:v>
                </c:pt>
                <c:pt idx="16">
                  <c:v>20</c:v>
                </c:pt>
                <c:pt idx="17">
                  <c:v>17</c:v>
                </c:pt>
                <c:pt idx="18">
                  <c:v>26</c:v>
                </c:pt>
                <c:pt idx="19">
                  <c:v>17</c:v>
                </c:pt>
                <c:pt idx="20">
                  <c:v>16</c:v>
                </c:pt>
                <c:pt idx="21">
                  <c:v>12</c:v>
                </c:pt>
                <c:pt idx="22">
                  <c:v>28</c:v>
                </c:pt>
                <c:pt idx="23">
                  <c:v>33</c:v>
                </c:pt>
                <c:pt idx="24">
                  <c:v>34</c:v>
                </c:pt>
                <c:pt idx="25">
                  <c:v>19</c:v>
                </c:pt>
                <c:pt idx="26">
                  <c:v>16</c:v>
                </c:pt>
                <c:pt idx="27">
                  <c:v>24</c:v>
                </c:pt>
                <c:pt idx="29">
                  <c:v>43</c:v>
                </c:pt>
                <c:pt idx="30">
                  <c:v>35</c:v>
                </c:pt>
                <c:pt idx="31">
                  <c:v>35</c:v>
                </c:pt>
                <c:pt idx="32">
                  <c:v>25</c:v>
                </c:pt>
                <c:pt idx="3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03-4B4D-B5E2-4F50BE31D75E}"/>
            </c:ext>
          </c:extLst>
        </c:ser>
        <c:ser>
          <c:idx val="2"/>
          <c:order val="2"/>
          <c:tx>
            <c:strRef>
              <c:f>'Worksheet (2)'!$G$1</c:f>
              <c:strCache>
                <c:ptCount val="1"/>
                <c:pt idx="0">
                  <c:v>Rower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'Worksheet (2)'!$A$2:$A$36</c:f>
              <c:strCache>
                <c:ptCount val="35"/>
                <c:pt idx="0">
                  <c:v>Antwerp</c:v>
                </c:pt>
                <c:pt idx="1">
                  <c:v>Nantes</c:v>
                </c:pt>
                <c:pt idx="2">
                  <c:v>Nice</c:v>
                </c:pt>
                <c:pt idx="3">
                  <c:v>Strasbourg</c:v>
                </c:pt>
                <c:pt idx="4">
                  <c:v>Grenoble</c:v>
                </c:pt>
                <c:pt idx="5">
                  <c:v>Grenoble Agglo</c:v>
                </c:pt>
                <c:pt idx="6">
                  <c:v>Rennes</c:v>
                </c:pt>
                <c:pt idx="7">
                  <c:v>Lens</c:v>
                </c:pt>
                <c:pt idx="8">
                  <c:v>Stuttgart</c:v>
                </c:pt>
                <c:pt idx="9">
                  <c:v>Dortmund</c:v>
                </c:pt>
                <c:pt idx="10">
                  <c:v>Bremen</c:v>
                </c:pt>
                <c:pt idx="11">
                  <c:v>Hannover</c:v>
                </c:pt>
                <c:pt idx="12">
                  <c:v>Leipzig</c:v>
                </c:pt>
                <c:pt idx="13">
                  <c:v>Dresden</c:v>
                </c:pt>
                <c:pt idx="14">
                  <c:v>Nürnberg</c:v>
                </c:pt>
                <c:pt idx="15">
                  <c:v>Duisburg</c:v>
                </c:pt>
                <c:pt idx="16">
                  <c:v>Bochum</c:v>
                </c:pt>
                <c:pt idx="17">
                  <c:v>Firenze</c:v>
                </c:pt>
                <c:pt idx="18">
                  <c:v>Bologna</c:v>
                </c:pt>
                <c:pt idx="19">
                  <c:v>Rotterdam</c:v>
                </c:pt>
                <c:pt idx="20">
                  <c:v>Den Haag</c:v>
                </c:pt>
                <c:pt idx="21">
                  <c:v>Málaga</c:v>
                </c:pt>
                <c:pt idx="22">
                  <c:v>Gothenburg</c:v>
                </c:pt>
                <c:pt idx="23">
                  <c:v>Glasgow</c:v>
                </c:pt>
                <c:pt idx="24">
                  <c:v>Sheffield</c:v>
                </c:pt>
                <c:pt idx="25">
                  <c:v>Edinburgh</c:v>
                </c:pt>
                <c:pt idx="26">
                  <c:v>Bristol</c:v>
                </c:pt>
                <c:pt idx="27">
                  <c:v>Liverpool</c:v>
                </c:pt>
                <c:pt idx="29">
                  <c:v>Poznań</c:v>
                </c:pt>
                <c:pt idx="30">
                  <c:v>Wrocław</c:v>
                </c:pt>
                <c:pt idx="31">
                  <c:v>Szczecin</c:v>
                </c:pt>
                <c:pt idx="32">
                  <c:v>Katowice</c:v>
                </c:pt>
                <c:pt idx="34">
                  <c:v>GDAŃSK</c:v>
                </c:pt>
              </c:strCache>
            </c:strRef>
          </c:cat>
          <c:val>
            <c:numRef>
              <c:f>'Worksheet (2)'!$G$2:$G$36</c:f>
              <c:numCache>
                <c:formatCode>General</c:formatCode>
                <c:ptCount val="35"/>
                <c:pt idx="0">
                  <c:v>23</c:v>
                </c:pt>
                <c:pt idx="1">
                  <c:v>5</c:v>
                </c:pt>
                <c:pt idx="2">
                  <c:v>1</c:v>
                </c:pt>
                <c:pt idx="3">
                  <c:v>8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2</c:v>
                </c:pt>
                <c:pt idx="8">
                  <c:v>5</c:v>
                </c:pt>
                <c:pt idx="9">
                  <c:v>10</c:v>
                </c:pt>
                <c:pt idx="10">
                  <c:v>25</c:v>
                </c:pt>
                <c:pt idx="11">
                  <c:v>19</c:v>
                </c:pt>
                <c:pt idx="12">
                  <c:v>14</c:v>
                </c:pt>
                <c:pt idx="13">
                  <c:v>16</c:v>
                </c:pt>
                <c:pt idx="14">
                  <c:v>11</c:v>
                </c:pt>
                <c:pt idx="15">
                  <c:v>13</c:v>
                </c:pt>
                <c:pt idx="16">
                  <c:v>6</c:v>
                </c:pt>
                <c:pt idx="17">
                  <c:v>5</c:v>
                </c:pt>
                <c:pt idx="18">
                  <c:v>7</c:v>
                </c:pt>
                <c:pt idx="19">
                  <c:v>16</c:v>
                </c:pt>
                <c:pt idx="20">
                  <c:v>19</c:v>
                </c:pt>
                <c:pt idx="21">
                  <c:v>1</c:v>
                </c:pt>
                <c:pt idx="22">
                  <c:v>7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  <c:pt idx="26">
                  <c:v>14</c:v>
                </c:pt>
                <c:pt idx="27">
                  <c:v>2</c:v>
                </c:pt>
                <c:pt idx="29">
                  <c:v>4</c:v>
                </c:pt>
                <c:pt idx="30">
                  <c:v>4</c:v>
                </c:pt>
                <c:pt idx="31">
                  <c:v>1.5</c:v>
                </c:pt>
                <c:pt idx="32">
                  <c:v>1</c:v>
                </c:pt>
                <c:pt idx="3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03-4B4D-B5E2-4F50BE31D75E}"/>
            </c:ext>
          </c:extLst>
        </c:ser>
        <c:ser>
          <c:idx val="3"/>
          <c:order val="3"/>
          <c:tx>
            <c:strRef>
              <c:f>'Worksheet (2)'!$H$1</c:f>
              <c:strCache>
                <c:ptCount val="1"/>
                <c:pt idx="0">
                  <c:v>Pieszo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'Worksheet (2)'!$A$2:$A$36</c:f>
              <c:strCache>
                <c:ptCount val="35"/>
                <c:pt idx="0">
                  <c:v>Antwerp</c:v>
                </c:pt>
                <c:pt idx="1">
                  <c:v>Nantes</c:v>
                </c:pt>
                <c:pt idx="2">
                  <c:v>Nice</c:v>
                </c:pt>
                <c:pt idx="3">
                  <c:v>Strasbourg</c:v>
                </c:pt>
                <c:pt idx="4">
                  <c:v>Grenoble</c:v>
                </c:pt>
                <c:pt idx="5">
                  <c:v>Grenoble Agglo</c:v>
                </c:pt>
                <c:pt idx="6">
                  <c:v>Rennes</c:v>
                </c:pt>
                <c:pt idx="7">
                  <c:v>Lens</c:v>
                </c:pt>
                <c:pt idx="8">
                  <c:v>Stuttgart</c:v>
                </c:pt>
                <c:pt idx="9">
                  <c:v>Dortmund</c:v>
                </c:pt>
                <c:pt idx="10">
                  <c:v>Bremen</c:v>
                </c:pt>
                <c:pt idx="11">
                  <c:v>Hannover</c:v>
                </c:pt>
                <c:pt idx="12">
                  <c:v>Leipzig</c:v>
                </c:pt>
                <c:pt idx="13">
                  <c:v>Dresden</c:v>
                </c:pt>
                <c:pt idx="14">
                  <c:v>Nürnberg</c:v>
                </c:pt>
                <c:pt idx="15">
                  <c:v>Duisburg</c:v>
                </c:pt>
                <c:pt idx="16">
                  <c:v>Bochum</c:v>
                </c:pt>
                <c:pt idx="17">
                  <c:v>Firenze</c:v>
                </c:pt>
                <c:pt idx="18">
                  <c:v>Bologna</c:v>
                </c:pt>
                <c:pt idx="19">
                  <c:v>Rotterdam</c:v>
                </c:pt>
                <c:pt idx="20">
                  <c:v>Den Haag</c:v>
                </c:pt>
                <c:pt idx="21">
                  <c:v>Málaga</c:v>
                </c:pt>
                <c:pt idx="22">
                  <c:v>Gothenburg</c:v>
                </c:pt>
                <c:pt idx="23">
                  <c:v>Glasgow</c:v>
                </c:pt>
                <c:pt idx="24">
                  <c:v>Sheffield</c:v>
                </c:pt>
                <c:pt idx="25">
                  <c:v>Edinburgh</c:v>
                </c:pt>
                <c:pt idx="26">
                  <c:v>Bristol</c:v>
                </c:pt>
                <c:pt idx="27">
                  <c:v>Liverpool</c:v>
                </c:pt>
                <c:pt idx="29">
                  <c:v>Poznań</c:v>
                </c:pt>
                <c:pt idx="30">
                  <c:v>Wrocław</c:v>
                </c:pt>
                <c:pt idx="31">
                  <c:v>Szczecin</c:v>
                </c:pt>
                <c:pt idx="32">
                  <c:v>Katowice</c:v>
                </c:pt>
                <c:pt idx="34">
                  <c:v>GDAŃSK</c:v>
                </c:pt>
              </c:strCache>
            </c:strRef>
          </c:cat>
          <c:val>
            <c:numRef>
              <c:f>'Worksheet (2)'!$H$2:$H$36</c:f>
              <c:numCache>
                <c:formatCode>General</c:formatCode>
                <c:ptCount val="35"/>
                <c:pt idx="0">
                  <c:v>20</c:v>
                </c:pt>
                <c:pt idx="1">
                  <c:v>27</c:v>
                </c:pt>
                <c:pt idx="2">
                  <c:v>40</c:v>
                </c:pt>
                <c:pt idx="3">
                  <c:v>33</c:v>
                </c:pt>
                <c:pt idx="4">
                  <c:v>31</c:v>
                </c:pt>
                <c:pt idx="5">
                  <c:v>31</c:v>
                </c:pt>
                <c:pt idx="6">
                  <c:v>28</c:v>
                </c:pt>
                <c:pt idx="7">
                  <c:v>28</c:v>
                </c:pt>
                <c:pt idx="8">
                  <c:v>27</c:v>
                </c:pt>
                <c:pt idx="9">
                  <c:v>18</c:v>
                </c:pt>
                <c:pt idx="10">
                  <c:v>21</c:v>
                </c:pt>
                <c:pt idx="11">
                  <c:v>25</c:v>
                </c:pt>
                <c:pt idx="12">
                  <c:v>27</c:v>
                </c:pt>
                <c:pt idx="13">
                  <c:v>22</c:v>
                </c:pt>
                <c:pt idx="14">
                  <c:v>23</c:v>
                </c:pt>
                <c:pt idx="15">
                  <c:v>20</c:v>
                </c:pt>
                <c:pt idx="16">
                  <c:v>18</c:v>
                </c:pt>
                <c:pt idx="17">
                  <c:v>16</c:v>
                </c:pt>
                <c:pt idx="18">
                  <c:v>21</c:v>
                </c:pt>
                <c:pt idx="19">
                  <c:v>18</c:v>
                </c:pt>
                <c:pt idx="20">
                  <c:v>20</c:v>
                </c:pt>
                <c:pt idx="21">
                  <c:v>38</c:v>
                </c:pt>
                <c:pt idx="22">
                  <c:v>24</c:v>
                </c:pt>
                <c:pt idx="23">
                  <c:v>27</c:v>
                </c:pt>
                <c:pt idx="24">
                  <c:v>10</c:v>
                </c:pt>
                <c:pt idx="25">
                  <c:v>34</c:v>
                </c:pt>
                <c:pt idx="26">
                  <c:v>21</c:v>
                </c:pt>
                <c:pt idx="27">
                  <c:v>11</c:v>
                </c:pt>
                <c:pt idx="29">
                  <c:v>13</c:v>
                </c:pt>
                <c:pt idx="30">
                  <c:v>19</c:v>
                </c:pt>
                <c:pt idx="31">
                  <c:v>19</c:v>
                </c:pt>
                <c:pt idx="32">
                  <c:v>31</c:v>
                </c:pt>
                <c:pt idx="34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03-4B4D-B5E2-4F50BE31D75E}"/>
            </c:ext>
          </c:extLst>
        </c:ser>
        <c:dLbls/>
        <c:gapWidth val="75"/>
        <c:overlap val="100"/>
        <c:axId val="198704512"/>
        <c:axId val="198806912"/>
      </c:barChart>
      <c:catAx>
        <c:axId val="198704512"/>
        <c:scaling>
          <c:orientation val="minMax"/>
        </c:scaling>
        <c:axPos val="b"/>
        <c:numFmt formatCode="General" sourceLinked="0"/>
        <c:majorTickMark val="none"/>
        <c:tickLblPos val="nextTo"/>
        <c:crossAx val="198806912"/>
        <c:crosses val="autoZero"/>
        <c:auto val="1"/>
        <c:lblAlgn val="ctr"/>
        <c:lblOffset val="100"/>
      </c:catAx>
      <c:valAx>
        <c:axId val="198806912"/>
        <c:scaling>
          <c:orientation val="minMax"/>
        </c:scaling>
        <c:axPos val="l"/>
        <c:majorGridlines/>
        <c:numFmt formatCode="0%" sourceLinked="1"/>
        <c:majorTickMark val="none"/>
        <c:tickLblPos val="nextTo"/>
        <c:spPr>
          <a:ln w="9525">
            <a:noFill/>
          </a:ln>
        </c:spPr>
        <c:crossAx val="1987045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/>
          </a:pPr>
          <a:endParaRPr lang="pl-PL"/>
        </a:p>
      </c:txPr>
    </c:legend>
    <c:plotVisOnly val="1"/>
    <c:dispBlanksAs val="gap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8018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3239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6193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6546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491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0999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5492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9674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926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4677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7434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ECED-9122-4728-8C5C-5BA878ACC546}" type="datetimeFigureOut">
              <a:rPr lang="pl-PL" smtClean="0"/>
              <a:pPr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6D3-B77D-4411-968E-97FE82ABB1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683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hart" Target="../charts/chart3.xml"/><Relationship Id="rId10" Type="http://schemas.openxmlformats.org/officeDocument/2006/relationships/image" Target="../media/image27.png"/><Relationship Id="rId4" Type="http://schemas.openxmlformats.org/officeDocument/2006/relationships/chart" Target="../charts/chart2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-53838" y="79311"/>
            <a:ext cx="12192000" cy="68580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2701" y="-89393"/>
            <a:ext cx="3468146" cy="34157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9277" y="363100"/>
            <a:ext cx="5599187" cy="122834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8195" y="2513487"/>
            <a:ext cx="2996239" cy="299623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-59892" y="5969107"/>
            <a:ext cx="12198054" cy="9682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892" y="5547050"/>
            <a:ext cx="3401784" cy="140034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298938">
            <a:off x="-88846" y="2682194"/>
            <a:ext cx="5886606" cy="341766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892" y="1498136"/>
            <a:ext cx="2475643" cy="11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7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5659" y="1394175"/>
            <a:ext cx="114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PORÓNANIE PODZIAŁU ZADAŃ PRZEWOZOWYCH W MIASTACH  </a:t>
            </a:r>
          </a:p>
          <a:p>
            <a:endParaRPr lang="pl-PL" b="1" baseline="30000" dirty="0"/>
          </a:p>
          <a:p>
            <a:r>
              <a:rPr lang="pl-PL" baseline="30000" dirty="0"/>
              <a:t>Wybrano miasta porównywalne pod względem liczby ludności do Gdańska – przedział od 350 000 do 600 000 mieszkańców</a:t>
            </a:r>
          </a:p>
          <a:p>
            <a:endParaRPr lang="pl-PL" b="1" baseline="30000" dirty="0"/>
          </a:p>
        </p:txBody>
      </p:sp>
      <p:graphicFrame>
        <p:nvGraphicFramePr>
          <p:cNvPr id="17" name="Wykres 16"/>
          <p:cNvGraphicFramePr/>
          <p:nvPr>
            <p:extLst>
              <p:ext uri="{D42A27DB-BD31-4B8C-83A1-F6EECF244321}">
                <p14:modId xmlns:p14="http://schemas.microsoft.com/office/powerpoint/2010/main" xmlns="" val="4021413705"/>
              </p:ext>
            </p:extLst>
          </p:nvPr>
        </p:nvGraphicFramePr>
        <p:xfrm>
          <a:off x="475658" y="2181225"/>
          <a:ext cx="11309941" cy="4161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10844452" y="6540500"/>
            <a:ext cx="1347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</a:t>
            </a:r>
            <a:r>
              <a:rPr lang="pl-PL" sz="1200" dirty="0" err="1"/>
              <a:t>epomm.eu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388465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/>
          <a:srcRect l="14365" t="15679" r="18810" b="5449"/>
          <a:stretch/>
        </p:blipFill>
        <p:spPr>
          <a:xfrm>
            <a:off x="1387484" y="3561375"/>
            <a:ext cx="4273531" cy="283717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5953" y="1380967"/>
            <a:ext cx="4801672" cy="487582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838200" y="1380967"/>
            <a:ext cx="53721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/>
              <a:t>JAK PODRÓŻUJĄ MIESZKAŃCY GDAŃSKA?</a:t>
            </a:r>
          </a:p>
          <a:p>
            <a:r>
              <a:rPr lang="pl-PL" sz="1200" dirty="0"/>
              <a:t>Każda podróż realizowana na co dzień odbywa się w wyznaczonym celu - są to tzw.</a:t>
            </a:r>
          </a:p>
          <a:p>
            <a:r>
              <a:rPr lang="pl-PL" sz="1200" dirty="0"/>
              <a:t>motywacje podróży. Wyróżnia się następujące cele podróży: dom, praca, szkoła, uczelnia, zakupy, rozrywka, usługi itp., jak również podwożenie z miejsca na miejsce. Wiedza dotycząca rozkładu podróży w podziale na motywacje pozwala na prawidłowe konstruowanie oferty przewozowej.</a:t>
            </a:r>
          </a:p>
          <a:p>
            <a:endParaRPr lang="pl-PL" sz="1200" dirty="0"/>
          </a:p>
          <a:p>
            <a:r>
              <a:rPr lang="pl-PL" sz="1200" b="1" dirty="0"/>
              <a:t>GODZINY SZCZYTU</a:t>
            </a:r>
          </a:p>
          <a:p>
            <a:r>
              <a:rPr lang="pl-PL" sz="1200" dirty="0"/>
              <a:t>Najwięcej podróży realizowanych przez mieszkańców Gdańska rozpoczynało</a:t>
            </a:r>
          </a:p>
          <a:p>
            <a:r>
              <a:rPr lang="pl-PL" sz="1200" dirty="0"/>
              <a:t>i kończyło się pomiędzy godziną 7:00 a 8:00. Natomiast w szczycie popołudniowym najwięcej podróży rozpoczęło i zakończyło się pomiędzy 16:00 a 17:00. </a:t>
            </a:r>
            <a:endParaRPr lang="pl-PL" sz="1200" b="1" dirty="0"/>
          </a:p>
          <a:p>
            <a:endParaRPr lang="pl-PL" sz="1200" dirty="0"/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148601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926" y="2770261"/>
            <a:ext cx="5714103" cy="248219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1842" y="3142674"/>
            <a:ext cx="5343155" cy="173736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75659" y="1394175"/>
            <a:ext cx="11439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JAKIE ŚRODKI TRANSPORTU SĄ WYKORZYTYWANE W DOTARCIU DO PORTU LOTNICZEGO?</a:t>
            </a:r>
          </a:p>
          <a:p>
            <a:endParaRPr lang="pl-PL" b="1" baseline="30000" dirty="0"/>
          </a:p>
          <a:p>
            <a:r>
              <a:rPr lang="pl-PL" baseline="30000" dirty="0"/>
              <a:t>Ankietowanymi byli użytkownicy lotniczego – tj. pasażerowie linii lotniczych, osoby im towarzyszące, a także pracownicy lotniska. Przeprowadzono 1000 wywiadów.</a:t>
            </a:r>
          </a:p>
          <a:p>
            <a:r>
              <a:rPr lang="pl-PL" baseline="30000" dirty="0"/>
              <a:t>Ponad 67% ankietowanych wskazało wykorzystanie samochodu w podróży do portu lotniczego, większa grupa – 38,6% podróżowała jako pasażer, kierowcami było 29,2% ankietowanych. Kolejnym, najbardziej popularnym sposobem dotarcia na lotnisko była podróż pociągiem - na taki wybór zdecydowało się ok. 10% badanych, taksówkę zaś wybrało 8,7%  respondentów. Autobus miejski wybrało 5,6% ankietowanych.</a:t>
            </a:r>
          </a:p>
        </p:txBody>
      </p:sp>
    </p:spTree>
    <p:extLst>
      <p:ext uri="{BB962C8B-B14F-4D97-AF65-F5344CB8AC3E}">
        <p14:creationId xmlns:p14="http://schemas.microsoft.com/office/powerpoint/2010/main" xmlns="" val="294186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75659" y="1394175"/>
            <a:ext cx="1143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BADANIA POTOKÓW PASAŻERSKICH W ŚRODKACH TRANSPORTU ZBIOROWEGO. POTOKI PASAŻERSKIE W AUTOBUSACH I TRAMWAJACH.</a:t>
            </a:r>
          </a:p>
          <a:p>
            <a:endParaRPr lang="pl-PL" baseline="30000" dirty="0"/>
          </a:p>
          <a:p>
            <a:r>
              <a:rPr lang="pl-PL" baseline="30000" dirty="0"/>
              <a:t>Obserwacje napełnień dla linii autobusowych przeprowadzono w 79 przekrojach, dla linii tramwajowych w 34 przekrojach.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/>
          <a:srcRect l="20952" t="14268" r="18968" b="37055"/>
          <a:stretch/>
        </p:blipFill>
        <p:spPr>
          <a:xfrm>
            <a:off x="316002" y="2113902"/>
            <a:ext cx="6223379" cy="283628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/>
          <a:srcRect l="25397" t="21464" r="23413" b="26331"/>
          <a:stretch/>
        </p:blipFill>
        <p:spPr>
          <a:xfrm>
            <a:off x="6539381" y="2319905"/>
            <a:ext cx="5035084" cy="28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2540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885" y="3345628"/>
            <a:ext cx="4584201" cy="253594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75659" y="1394175"/>
            <a:ext cx="1143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BADANIA POTOKÓW PASAŻERSKICH W ŚRODKACH TRANSPORTU ZBIOROWEGO. POTOKI PASAŻERSKIE W POCIĄGACH</a:t>
            </a:r>
          </a:p>
          <a:p>
            <a:endParaRPr lang="pl-PL" b="1" baseline="30000" dirty="0"/>
          </a:p>
        </p:txBody>
      </p:sp>
      <p:sp>
        <p:nvSpPr>
          <p:cNvPr id="3" name="Prostokąt 2"/>
          <p:cNvSpPr/>
          <p:nvPr/>
        </p:nvSpPr>
        <p:spPr>
          <a:xfrm>
            <a:off x="6609885" y="1855840"/>
            <a:ext cx="5305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Pomiary dla linii SKM i PKM prowadzono w 16 przekrojach oraz w 6 przekrojach dla linii kolejowych obsługujących ruch regionalny i dalekobieżny. </a:t>
            </a:r>
            <a:endParaRPr lang="pl-PL" sz="12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1200" b="0" i="0" u="none" strike="noStrike" baseline="0" dirty="0">
                <a:solidFill>
                  <a:srgbClr val="000000"/>
                </a:solidFill>
              </a:rPr>
              <a:t>W relacji Gdańsk Zaspa – Gdańsk Wrzeszcz odnotowano największe potoki pasażerskie. W dalszej kolejności najwięcej pasażerów przemieszczało się w relacjach: Gdańsk Wrzeszcz - Gdańsk Zaspa, Gdańsk Żabianka – Gdańsk Oliwa oraz Gdańsk Przymorze – Gdańsk Oliwa. </a:t>
            </a:r>
            <a:r>
              <a:rPr lang="pl-PL" sz="1200" dirty="0">
                <a:solidFill>
                  <a:srgbClr val="000000"/>
                </a:solidFill>
              </a:rPr>
              <a:t>Przedstawiono 4 największe odnotowane potoki pasażerskie w okresie porannym i popołudniowym (w sumie 8h).</a:t>
            </a:r>
            <a:endParaRPr lang="pl-PL" sz="1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/>
          <a:srcRect l="23730" t="23157" r="24841" b="17160"/>
          <a:stretch/>
        </p:blipFill>
        <p:spPr>
          <a:xfrm>
            <a:off x="645313" y="2106730"/>
            <a:ext cx="5479574" cy="35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53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71" y="2945744"/>
            <a:ext cx="5389524" cy="20500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7159" y="2554127"/>
            <a:ext cx="5769287" cy="341507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75658" y="1339099"/>
            <a:ext cx="1143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POMIARY NATĘŻENIA RUCHU DROGOWEGO. SKRZYŻOWANIA, PRZEKROJE.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5658" y="1477599"/>
            <a:ext cx="11290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Pomiary natężenia ruchu drogowego i kołowego zostały przeprowadzone w 19 punktach przekrojowych i na 105 skrzyżowaniach, z rozróżnieniem struktury rodzajowej i kierunkowej ruchu. Pomiary prowadzone były metodą wideorejestracji.</a:t>
            </a:r>
          </a:p>
          <a:p>
            <a:endParaRPr lang="pl-PL" sz="1200" dirty="0"/>
          </a:p>
          <a:p>
            <a:r>
              <a:rPr lang="pl-PL" sz="1200" dirty="0"/>
              <a:t>Zestawiono 10 najbardziej obciążonych skrzyżowań Gdańska. Nie analizowano węzłów na drogach ekspresowych: Obwodnicy Zachodniej i Obwodnicy Południowej. Zestawienia przygotowane zostały dla porannego i popołudniowego okresu pomiarowego (w sumie 8 godzin). Wartości pokazują sumę pojazdów silnikowych, które pojawiły się w podanym czasie na wszystkich relacjach danego skrzyżowania.</a:t>
            </a:r>
          </a:p>
        </p:txBody>
      </p:sp>
    </p:spTree>
    <p:extLst>
      <p:ext uri="{BB962C8B-B14F-4D97-AF65-F5344CB8AC3E}">
        <p14:creationId xmlns:p14="http://schemas.microsoft.com/office/powerpoint/2010/main" xmlns="" val="366080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328" y="923001"/>
            <a:ext cx="4320000" cy="27595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328" y="3756460"/>
            <a:ext cx="4320000" cy="27524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75659" y="1394175"/>
            <a:ext cx="1143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POMIARY NATĘŻENIA RUCHU DROGOWEGO. KORDON.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/>
          <a:srcRect l="2725" t="978"/>
          <a:stretch/>
        </p:blipFill>
        <p:spPr>
          <a:xfrm>
            <a:off x="952106" y="1781666"/>
            <a:ext cx="4066423" cy="43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77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5659" y="1394175"/>
            <a:ext cx="1143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POMIARY NATĘŻENIA RUCHU DROGOWEGO. ROWERY.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75659" y="1671174"/>
            <a:ext cx="10515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200" dirty="0"/>
              <a:t>W kilkunastu punktach pomiarowych obliczono średniodobowy ruch rowerowy. Dane zgromadzono w miesiącach: kwiecień, maj oraz czerwiec 2016. Największy ruch odnotowano w punktach: pas nadmorski, al. Zwycięstwa, al. Grunwaldzka, ul. 3 Maja i al. Hallera.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/>
          <a:srcRect l="21190" t="37689" r="20714" b="4321"/>
          <a:stretch/>
        </p:blipFill>
        <p:spPr>
          <a:xfrm>
            <a:off x="254900" y="2697690"/>
            <a:ext cx="5278143" cy="296354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043" y="1948173"/>
            <a:ext cx="6589049" cy="45612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0" y="5889795"/>
            <a:ext cx="12198054" cy="9682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67738"/>
            <a:ext cx="3401784" cy="1400342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645253" y="2571430"/>
            <a:ext cx="10515600" cy="483961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xmlns="" val="234759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8830" y="1825625"/>
            <a:ext cx="2100301" cy="21003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2646" y="1836005"/>
            <a:ext cx="2100301" cy="21003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2646" y="3925926"/>
            <a:ext cx="2100301" cy="21003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6053" y="3944891"/>
            <a:ext cx="2100301" cy="2100301"/>
          </a:xfrm>
          <a:prstGeom prst="rect">
            <a:avLst/>
          </a:prstGeom>
        </p:spPr>
      </p:pic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838200" y="365125"/>
            <a:ext cx="10515600" cy="48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>
                <a:solidFill>
                  <a:srgbClr val="C00000"/>
                </a:solidFill>
              </a:rPr>
              <a:t>GDAŃSKIE BADANIA RUCHU 2016</a:t>
            </a:r>
            <a:endParaRPr lang="pl-PL" sz="2000" b="1" dirty="0">
              <a:solidFill>
                <a:srgbClr val="C00000"/>
              </a:solidFill>
            </a:endParaRPr>
          </a:p>
        </p:txBody>
      </p:sp>
      <p:sp>
        <p:nvSpPr>
          <p:cNvPr id="10" name="pole tekstowe 5"/>
          <p:cNvSpPr txBox="1"/>
          <p:nvPr/>
        </p:nvSpPr>
        <p:spPr>
          <a:xfrm>
            <a:off x="606489" y="1481941"/>
            <a:ext cx="62896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baseline="30000" dirty="0">
                <a:solidFill>
                  <a:srgbClr val="C00000"/>
                </a:solidFill>
              </a:rPr>
              <a:t>KOMPLEKSOWE BADANIA RUCHU W GDAŃSKU</a:t>
            </a:r>
          </a:p>
          <a:p>
            <a:endParaRPr lang="pl-PL" baseline="30000" dirty="0">
              <a:solidFill>
                <a:srgbClr val="C00000"/>
              </a:solidFill>
            </a:endParaRPr>
          </a:p>
          <a:p>
            <a:pPr algn="just"/>
            <a:r>
              <a:rPr lang="pl-PL" baseline="30000" dirty="0"/>
              <a:t>	</a:t>
            </a:r>
            <a:r>
              <a:rPr lang="pl-PL" b="1" baseline="30000" dirty="0"/>
              <a:t>Kompleksowe Badania Ruchu </a:t>
            </a:r>
            <a:r>
              <a:rPr lang="pl-PL" baseline="30000" dirty="0"/>
              <a:t>– badanie zachowań komunikacyjnych, czyli informacje o sposobach przemieszczania się mieszkańców. W zakresie prowadzonym w Gdańsku obejmują realizację badań ankietowych reprezentacyjnej grupy mieszkańców, pomiarów natężenia ruchu oraz napełnień transportu publicznego w zakresie niezbędnym dla budowy </a:t>
            </a:r>
            <a:r>
              <a:rPr lang="pl-PL" b="1" baseline="30000" dirty="0"/>
              <a:t>modelu ruchu</a:t>
            </a:r>
            <a:r>
              <a:rPr lang="pl-PL" baseline="30000" dirty="0"/>
              <a:t>.</a:t>
            </a:r>
          </a:p>
          <a:p>
            <a:pPr algn="just"/>
            <a:endParaRPr lang="pl-PL" baseline="30000" dirty="0"/>
          </a:p>
          <a:p>
            <a:pPr algn="just"/>
            <a:r>
              <a:rPr lang="pl-PL" baseline="30000" dirty="0"/>
              <a:t>	</a:t>
            </a:r>
            <a:r>
              <a:rPr lang="pl-PL" b="1" baseline="30000" dirty="0"/>
              <a:t>Model ruchu</a:t>
            </a:r>
            <a:r>
              <a:rPr lang="pl-PL" b="1" dirty="0"/>
              <a:t> </a:t>
            </a:r>
            <a:r>
              <a:rPr lang="pl-PL" baseline="30000" dirty="0"/>
              <a:t>będzie narzędziem służącym do wykonywania prognoz i analiz transportowych, pozwalającym na nowoczesne planowanie i zarządzanie systemem transportowym w mieście. Będzie przede wszystkim pomocny przy planowaniu systemów transportowych, ich projektowaniu oraz zarządzaniu. Pozwoli również na określenie jaki wpływ na ruch w mieście ma np.: budowa nowej drogi lub zamknięcie istniejącej czy powstanie nowej zabudowy (mieszkaniowej, przemysłowej). Pomocny będzie także w dopasowaniu tras linii transportu zbiorowego do potrzeb mieszkańców oraz w analizie miejscowych planów zagospodarowania przestrzennego.</a:t>
            </a:r>
          </a:p>
          <a:p>
            <a:pPr algn="just"/>
            <a:endParaRPr lang="pl-PL" baseline="30000" dirty="0"/>
          </a:p>
          <a:p>
            <a:pPr algn="just"/>
            <a:r>
              <a:rPr lang="pl-PL" baseline="30000" dirty="0"/>
              <a:t>	Szeroko rozbudowany zakres badań pozwoli na poznanie zwyczajów transportowych mieszkańców, ocenę obecnego systemu komunikacyjnego, uciążliwości w zakresie natężenia ruchu drogowego i wielu innych zagadnień związanych z codziennym przemieszczaniem się, które zostały opisane w poszczególnych rozdziałach.</a:t>
            </a:r>
            <a:endParaRPr lang="pl-PL" sz="1200" baseline="300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90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80411" y="1356190"/>
            <a:ext cx="58316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>
                <a:solidFill>
                  <a:srgbClr val="C00000"/>
                </a:solidFill>
              </a:rPr>
              <a:t>NAJWAŻNIEJSZE WYNIKI BADAŃ ANKIETOWYCH W GOSPODARSTWACH DOMOWYCH:</a:t>
            </a:r>
            <a:r>
              <a:rPr lang="pl-PL" baseline="30000" dirty="0"/>
              <a:t/>
            </a:r>
            <a:br>
              <a:rPr lang="pl-PL" baseline="30000" dirty="0"/>
            </a:br>
            <a:endParaRPr lang="pl-PL" b="1" baseline="30000" dirty="0"/>
          </a:p>
          <a:p>
            <a:r>
              <a:rPr lang="en-GB" b="1" baseline="30000" dirty="0"/>
              <a:t>WIELKOŚĆ GOSPODARSTW DOMOWYCH:</a:t>
            </a:r>
          </a:p>
          <a:p>
            <a:endParaRPr lang="en-GB" baseline="30000" dirty="0"/>
          </a:p>
          <a:p>
            <a:r>
              <a:rPr lang="pl-PL" baseline="30000" dirty="0"/>
              <a:t>	Największy udział wśród ankietowanych gospodarstw domowych miały gospodarstwa 2-osobowe. Stanowiły one - 36,8%, gospodarstwa 3-osobowe - 23,8%. </a:t>
            </a:r>
          </a:p>
          <a:p>
            <a:r>
              <a:rPr lang="pl-PL" baseline="30000" dirty="0"/>
              <a:t>Dużą grupą były gospodarstwa 1-osobowe – 16,2%. 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392349"/>
            <a:ext cx="5489459" cy="17830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366536" y="1716850"/>
            <a:ext cx="54490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GRUPY WIEKOWE MIESZKAŃCÓW:</a:t>
            </a:r>
            <a:r>
              <a:rPr lang="pl-PL" baseline="30000" dirty="0"/>
              <a:t>	</a:t>
            </a:r>
            <a:br>
              <a:rPr lang="pl-PL" baseline="30000" dirty="0"/>
            </a:br>
            <a:endParaRPr lang="pl-PL" baseline="30000" dirty="0"/>
          </a:p>
          <a:p>
            <a:r>
              <a:rPr lang="pl-PL" baseline="30000" dirty="0"/>
              <a:t>Najbardziej liczną grupę respondentów stanowiły kobiety pomiędzy 20 a 44 rokiem </a:t>
            </a:r>
            <a:br>
              <a:rPr lang="pl-PL" baseline="30000" dirty="0"/>
            </a:br>
            <a:r>
              <a:rPr lang="pl-PL" baseline="30000" dirty="0"/>
              <a:t>życia (22,2%), kolejną byli mężczyźni w tej samej grupie wiekowej (20,0%). </a:t>
            </a:r>
            <a:br>
              <a:rPr lang="pl-PL" baseline="30000" dirty="0"/>
            </a:br>
            <a:r>
              <a:rPr lang="pl-PL" baseline="30000" dirty="0"/>
              <a:t>Łącznie osoby należące do przedziały wiekowego 20 – 44 lata stanowiły ponad 42% przebadanej próby. Najmniejszy udział w próbie, wynoszący 13,2%, stanowili respondenci z przedziału 6-19 lat.</a:t>
            </a:r>
            <a:br>
              <a:rPr lang="pl-PL" baseline="30000" dirty="0"/>
            </a:br>
            <a:endParaRPr lang="pl-PL" baseline="30000" dirty="0"/>
          </a:p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220" y="3234440"/>
            <a:ext cx="4359787" cy="33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81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62361" y="1564249"/>
            <a:ext cx="50385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LICZBA POJAZDÓW W GOSPODARSTWACH DOMOWYCH</a:t>
            </a:r>
            <a:r>
              <a:rPr lang="pl-PL" baseline="30000" dirty="0"/>
              <a:t>:	</a:t>
            </a:r>
          </a:p>
          <a:p>
            <a:r>
              <a:rPr lang="pl-PL" baseline="30000" dirty="0"/>
              <a:t/>
            </a:r>
            <a:br>
              <a:rPr lang="pl-PL" baseline="30000" dirty="0"/>
            </a:br>
            <a:r>
              <a:rPr lang="pl-PL" baseline="30000" dirty="0"/>
              <a:t>	67,2% gospodarstw domowych Gdańska posiada przynajmniej jeden prywatny samochód osobowy. Ponad połowa tj. 51,2% gospodarstw dysponuje jednym samochodem osobowym, 14,3% dwoma, a 1,7% posiada 3 i więcej samochodów osobowych. Ponad jedna czwarta gospodarstw domowych w Gdańsku nie posiada samochodu osobowego tj. 32,8%.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888" y="3569197"/>
            <a:ext cx="5601479" cy="109304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243670" y="1564945"/>
            <a:ext cx="533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LICZBA ROWERÓW W GOSPODARSTWACH DOMOWYCH:	</a:t>
            </a:r>
          </a:p>
          <a:p>
            <a:r>
              <a:rPr lang="pl-PL" baseline="30000" dirty="0">
                <a:solidFill>
                  <a:srgbClr val="FF0000"/>
                </a:solidFill>
              </a:rPr>
              <a:t/>
            </a:r>
            <a:br>
              <a:rPr lang="pl-PL" baseline="30000" dirty="0">
                <a:solidFill>
                  <a:srgbClr val="FF0000"/>
                </a:solidFill>
              </a:rPr>
            </a:br>
            <a:r>
              <a:rPr lang="pl-PL" baseline="30000" dirty="0"/>
              <a:t>Ponad jedna piąta gospodarstw domowych Gdańska posiada jeden rower, a prawie jedna czwarta dysponuje dwoma rowerami. 12% gospodarstw domowych ma trzy rowery, a 14,3% ma cztery i więcej rowerów. Natomiast 32,6% gospodarstw nie posiada ani jednego roweru. 	 </a:t>
            </a:r>
            <a:br>
              <a:rPr lang="pl-PL" baseline="30000" dirty="0"/>
            </a:br>
            <a:endParaRPr lang="pl-PL" baseline="30000" dirty="0"/>
          </a:p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865" y="3410908"/>
            <a:ext cx="5599027" cy="14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45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85184" y="1399587"/>
            <a:ext cx="11524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PRZYCZYNY WYBORU ŚRODKÓW TRANSPORTU W CODZIENNYCH PODRÓŻACH:</a:t>
            </a:r>
          </a:p>
          <a:p>
            <a:endParaRPr lang="en-GB" baseline="30000" dirty="0"/>
          </a:p>
          <a:p>
            <a:r>
              <a:rPr lang="pl-PL" baseline="30000" dirty="0"/>
              <a:t>Ankietowanych zapytano o to, czym kierują się wybierając środek transportu w codziennych podróżach. Pytani mogli wskazać maksymalnie trzy przyczyny, które wpływają na ich wybór.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3648" y="2731123"/>
            <a:ext cx="836272" cy="2852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5084" y="2322917"/>
            <a:ext cx="1047986" cy="4059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4993" y="2465545"/>
            <a:ext cx="1873672" cy="382902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874" y="2525888"/>
            <a:ext cx="1962916" cy="3532639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921765" y="5971408"/>
            <a:ext cx="4326501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aseline="30000" dirty="0"/>
              <a:t>* Wartości na wykresach nie sumują się do 100%, </a:t>
            </a:r>
            <a:br>
              <a:rPr lang="pl-PL" sz="1400" baseline="30000" dirty="0"/>
            </a:br>
            <a:r>
              <a:rPr lang="pl-PL" sz="1400" baseline="30000" dirty="0"/>
              <a:t>respondent mógł wskazać więcej niż 1 odpowiedź.</a:t>
            </a:r>
            <a:br>
              <a:rPr lang="pl-PL" sz="1400" baseline="30000" dirty="0"/>
            </a:br>
            <a:r>
              <a:rPr lang="pl-PL" sz="1400" baseline="30000" dirty="0"/>
              <a:t>Na wykresie zestawiono 6 najbardziej popularnych odpowiedzi</a:t>
            </a:r>
            <a:r>
              <a:rPr lang="pl-PL" baseline="30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561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5659" y="1394175"/>
            <a:ext cx="11439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KIERUNKI DZIAŁAŃ W ZAKRESIE ROZWOJU SYSTEMU TRANSPORTU</a:t>
            </a:r>
          </a:p>
          <a:p>
            <a:endParaRPr lang="pl-PL" b="1" baseline="30000" dirty="0"/>
          </a:p>
          <a:p>
            <a:endParaRPr lang="pl-PL" b="1" baseline="30000" dirty="0"/>
          </a:p>
          <a:p>
            <a:r>
              <a:rPr lang="pl-PL" baseline="30000" dirty="0"/>
              <a:t>Ankietowanych zapytano o to, jakie kierunki działań w zakresie rozwoju systemu transportu powinny podejmować władze miasta. Pytani mogli wskazać maksymalnie trzy odpowiedzi. Pytanie dotyczyło mieszkańców powyżej 16 roku życia.</a:t>
            </a:r>
            <a:endParaRPr lang="pl-PL" b="1" baseline="30000" dirty="0"/>
          </a:p>
        </p:txBody>
      </p:sp>
      <p:graphicFrame>
        <p:nvGraphicFramePr>
          <p:cNvPr id="9" name="Wykres 8"/>
          <p:cNvGraphicFramePr/>
          <p:nvPr>
            <p:extLst>
              <p:ext uri="{D42A27DB-BD31-4B8C-83A1-F6EECF244321}">
                <p14:modId xmlns:p14="http://schemas.microsoft.com/office/powerpoint/2010/main" xmlns="" val="1619709197"/>
              </p:ext>
            </p:extLst>
          </p:nvPr>
        </p:nvGraphicFramePr>
        <p:xfrm>
          <a:off x="1328450" y="2522720"/>
          <a:ext cx="8869650" cy="400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88465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6249" y="2596331"/>
            <a:ext cx="4361697" cy="339547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75659" y="1394175"/>
            <a:ext cx="11439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JAK PODRÓŻUJĄ MIESZKAŃCY GDAŃSKA?</a:t>
            </a:r>
          </a:p>
          <a:p>
            <a:endParaRPr lang="en-GB" baseline="30000" dirty="0"/>
          </a:p>
          <a:p>
            <a:r>
              <a:rPr lang="pl-PL" b="1" baseline="30000" dirty="0"/>
              <a:t>Podróż</a:t>
            </a:r>
            <a:r>
              <a:rPr lang="pl-PL" baseline="30000" dirty="0"/>
              <a:t> – to zmiana miejsca pobytu, dokonana dowolnym środkiem transportu lub pieszo, która ma określony cel (motywację), a jej początek lub koniec zlokalizowany jest</a:t>
            </a:r>
          </a:p>
          <a:p>
            <a:r>
              <a:rPr lang="pl-PL" baseline="30000" dirty="0"/>
              <a:t>na terenie Gdańska. Poprzez podróż rozumiemy przemieszczenie piesze powyżej 250 m.</a:t>
            </a:r>
          </a:p>
          <a:p>
            <a:r>
              <a:rPr lang="pl-PL" b="1" baseline="30000" dirty="0"/>
              <a:t>Ruchliwość </a:t>
            </a:r>
            <a:r>
              <a:rPr lang="pl-PL" baseline="30000" dirty="0"/>
              <a:t>– liczba przemieszczeń wykonywana przez statystycznego mieszkańca w ciągu doby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328" y="2106380"/>
            <a:ext cx="5717426" cy="41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21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6701" y="2225171"/>
            <a:ext cx="2853199" cy="374124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5659" y="1394175"/>
            <a:ext cx="114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JAK PODRÓŻUJĄ MIESZKAŃCY GDAŃSKA?</a:t>
            </a:r>
          </a:p>
          <a:p>
            <a:endParaRPr lang="pl-PL" b="1" baseline="30000" dirty="0"/>
          </a:p>
          <a:p>
            <a:r>
              <a:rPr lang="pl-PL" baseline="30000" dirty="0"/>
              <a:t>W ramach analiz stwierdzono, że transport indywidualny ma udział w podziale zadań przewozowych na poziomie 41,2%. Udział transportu zbiorowego kształtuje się na poziomie 32,1%, ruchu rowerowego na poziomie 5,9%,a podróże piesze stanowią 20,8% udziału w podziale zadań przewozowych.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2599" y="1573568"/>
            <a:ext cx="688239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465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ipsa 26"/>
          <p:cNvSpPr>
            <a:spLocks noChangeAspect="1"/>
          </p:cNvSpPr>
          <p:nvPr/>
        </p:nvSpPr>
        <p:spPr>
          <a:xfrm>
            <a:off x="7281863" y="3400424"/>
            <a:ext cx="810000" cy="81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GDAŃSKIE BADANIA RUCHU 2016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" y="291210"/>
            <a:ext cx="1884784" cy="8449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4" y="6085970"/>
            <a:ext cx="1875453" cy="77202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5659" y="1394175"/>
            <a:ext cx="1143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/>
              <a:t>JAK PODRÓŻUJĄ MIESZKAŃCY GDAŃSKA?</a:t>
            </a:r>
          </a:p>
          <a:p>
            <a:r>
              <a:rPr lang="pl-PL" baseline="30000" dirty="0"/>
              <a:t>Udział podróży wykonywanych w ramach zrównoważonej mobilności stanowi obecnie ok. 67% co jest wynikiem porównywalnym do poprzednich badań z 2009 roku.</a:t>
            </a: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xmlns="" val="1668577379"/>
              </p:ext>
            </p:extLst>
          </p:nvPr>
        </p:nvGraphicFramePr>
        <p:xfrm>
          <a:off x="993775" y="2466974"/>
          <a:ext cx="36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xmlns="" val="3296918664"/>
              </p:ext>
            </p:extLst>
          </p:nvPr>
        </p:nvGraphicFramePr>
        <p:xfrm>
          <a:off x="8051800" y="2466974"/>
          <a:ext cx="36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64968" t="47123" b="43127"/>
          <a:stretch>
            <a:fillRect/>
          </a:stretch>
        </p:blipFill>
        <p:spPr bwMode="auto">
          <a:xfrm>
            <a:off x="5127625" y="4692650"/>
            <a:ext cx="30670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pole tekstowe 19"/>
          <p:cNvSpPr txBox="1"/>
          <p:nvPr/>
        </p:nvSpPr>
        <p:spPr>
          <a:xfrm>
            <a:off x="2190750" y="2247900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KBR 2009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9258300" y="2247900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GBR 2016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/>
          <a:srcRect l="64968" t="55819" b="34168"/>
          <a:stretch>
            <a:fillRect/>
          </a:stretch>
        </p:blipFill>
        <p:spPr bwMode="auto">
          <a:xfrm>
            <a:off x="5127625" y="2965450"/>
            <a:ext cx="30670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564" b="67823"/>
          <a:stretch>
            <a:fillRect/>
          </a:stretch>
        </p:blipFill>
        <p:spPr>
          <a:xfrm>
            <a:off x="5926626" y="5063621"/>
            <a:ext cx="905190" cy="900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89" t="87424" r="69249"/>
          <a:stretch>
            <a:fillRect/>
          </a:stretch>
        </p:blipFill>
        <p:spPr>
          <a:xfrm>
            <a:off x="6276969" y="3295649"/>
            <a:ext cx="1056780" cy="900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686" r="57564" b="35744"/>
          <a:stretch>
            <a:fillRect/>
          </a:stretch>
        </p:blipFill>
        <p:spPr>
          <a:xfrm>
            <a:off x="4656627" y="3314700"/>
            <a:ext cx="885708" cy="8640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0" t="64256" r="62238" b="12576"/>
          <a:stretch>
            <a:fillRect/>
          </a:stretch>
        </p:blipFill>
        <p:spPr>
          <a:xfrm>
            <a:off x="5514975" y="3324225"/>
            <a:ext cx="882593" cy="8280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5368925" y="3054350"/>
            <a:ext cx="144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5368925" y="4813300"/>
            <a:ext cx="144000" cy="144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 descr="4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18" r="12625"/>
          <a:stretch>
            <a:fillRect/>
          </a:stretch>
        </p:blipFill>
        <p:spPr>
          <a:xfrm>
            <a:off x="7452358" y="3595222"/>
            <a:ext cx="468000" cy="41676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858799" y="4534425"/>
            <a:ext cx="155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572 900</a:t>
            </a:r>
          </a:p>
          <a:p>
            <a:pPr algn="ctr"/>
            <a:r>
              <a:rPr lang="pl-PL" sz="2000" b="1" dirty="0"/>
              <a:t>podróży</a:t>
            </a:r>
            <a:endParaRPr lang="en-GB" sz="2000" b="1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3022595" y="3484615"/>
            <a:ext cx="1379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267 100</a:t>
            </a:r>
          </a:p>
          <a:p>
            <a:pPr algn="ctr"/>
            <a:r>
              <a:rPr lang="pl-PL" sz="2000" b="1" dirty="0"/>
              <a:t>podróży</a:t>
            </a:r>
            <a:endParaRPr lang="en-GB" sz="2000" b="1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9025122" y="4611557"/>
            <a:ext cx="111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579 500</a:t>
            </a:r>
          </a:p>
          <a:p>
            <a:pPr algn="ctr"/>
            <a:r>
              <a:rPr lang="pl-PL" sz="2000" b="1" dirty="0"/>
              <a:t>podróży</a:t>
            </a:r>
            <a:endParaRPr lang="en-GB" sz="2000" b="1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9988255" y="3641004"/>
            <a:ext cx="143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290 500</a:t>
            </a:r>
          </a:p>
          <a:p>
            <a:pPr algn="ctr"/>
            <a:r>
              <a:rPr lang="pl-PL" sz="2000" b="1" dirty="0"/>
              <a:t>podróży</a:t>
            </a:r>
            <a:endParaRPr lang="en-GB" sz="2000" b="1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1617901" y="5778955"/>
            <a:ext cx="25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łącznie: 840 000 podróży</a:t>
            </a:r>
            <a:endParaRPr lang="en-GB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8608200" y="5724521"/>
            <a:ext cx="25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mtClean="0"/>
              <a:t>łącznie: 870 000 podróży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xmlns="" val="38846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857</Words>
  <Application>Microsoft Office PowerPoint</Application>
  <PresentationFormat>Niestandardowy</PresentationFormat>
  <Paragraphs>97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GDAŃSKIE BADANIA RUCHU 2016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PS</dc:creator>
  <cp:lastModifiedBy>tomasz budziszewski</cp:lastModifiedBy>
  <cp:revision>63</cp:revision>
  <dcterms:created xsi:type="dcterms:W3CDTF">2016-11-05T10:45:52Z</dcterms:created>
  <dcterms:modified xsi:type="dcterms:W3CDTF">2016-11-16T09:19:31Z</dcterms:modified>
</cp:coreProperties>
</file>