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0" r:id="rId2"/>
    <p:sldId id="334" r:id="rId3"/>
    <p:sldId id="335" r:id="rId4"/>
    <p:sldId id="338" r:id="rId5"/>
    <p:sldId id="336" r:id="rId6"/>
    <p:sldId id="340" r:id="rId7"/>
    <p:sldId id="337" r:id="rId8"/>
    <p:sldId id="341" r:id="rId9"/>
    <p:sldId id="342" r:id="rId10"/>
    <p:sldId id="339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FFFF"/>
    <a:srgbClr val="4FD1FF"/>
    <a:srgbClr val="FA5CEF"/>
    <a:srgbClr val="EA2D00"/>
    <a:srgbClr val="9900CC"/>
    <a:srgbClr val="A20000"/>
    <a:srgbClr val="CC3399"/>
    <a:srgbClr val="990099"/>
    <a:srgbClr val="5C47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Styl ciemny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 z motywem 2 — Ak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 jasny 3 — Ak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8343" autoAdjust="0"/>
  </p:normalViewPr>
  <p:slideViewPr>
    <p:cSldViewPr>
      <p:cViewPr varScale="1">
        <p:scale>
          <a:sx n="83" d="100"/>
          <a:sy n="83" d="100"/>
        </p:scale>
        <p:origin x="1598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718B4-0796-4A82-B8C1-383523DC2DDA}" type="datetimeFigureOut">
              <a:rPr lang="pl-PL" smtClean="0"/>
              <a:pPr/>
              <a:t>2016-09-14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923C9-631A-45A0-AD9D-FDF3649CA59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923C9-631A-45A0-AD9D-FDF3649CA59D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5091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923C9-631A-45A0-AD9D-FDF3649CA59D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1788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923C9-631A-45A0-AD9D-FDF3649CA59D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5837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923C9-631A-45A0-AD9D-FDF3649CA59D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7648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923C9-631A-45A0-AD9D-FDF3649CA59D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444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295D-D98B-48F8-B9D0-3483465F2A99}" type="datetimeFigureOut">
              <a:rPr lang="pl-PL" smtClean="0"/>
              <a:pPr/>
              <a:t>2016-09-14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FD35-7347-47DD-997A-D904A5A70C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295D-D98B-48F8-B9D0-3483465F2A99}" type="datetimeFigureOut">
              <a:rPr lang="pl-PL" smtClean="0"/>
              <a:pPr/>
              <a:t>2016-09-14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FD35-7347-47DD-997A-D904A5A70C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295D-D98B-48F8-B9D0-3483465F2A99}" type="datetimeFigureOut">
              <a:rPr lang="pl-PL" smtClean="0"/>
              <a:pPr/>
              <a:t>2016-09-14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FD35-7347-47DD-997A-D904A5A70C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295D-D98B-48F8-B9D0-3483465F2A99}" type="datetimeFigureOut">
              <a:rPr lang="pl-PL" smtClean="0"/>
              <a:pPr/>
              <a:t>2016-09-14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FD35-7347-47DD-997A-D904A5A70C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295D-D98B-48F8-B9D0-3483465F2A99}" type="datetimeFigureOut">
              <a:rPr lang="pl-PL" smtClean="0"/>
              <a:pPr/>
              <a:t>2016-09-14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FD35-7347-47DD-997A-D904A5A70C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295D-D98B-48F8-B9D0-3483465F2A99}" type="datetimeFigureOut">
              <a:rPr lang="pl-PL" smtClean="0"/>
              <a:pPr/>
              <a:t>2016-09-14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FD35-7347-47DD-997A-D904A5A70C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295D-D98B-48F8-B9D0-3483465F2A99}" type="datetimeFigureOut">
              <a:rPr lang="pl-PL" smtClean="0"/>
              <a:pPr/>
              <a:t>2016-09-14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FD35-7347-47DD-997A-D904A5A70C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295D-D98B-48F8-B9D0-3483465F2A99}" type="datetimeFigureOut">
              <a:rPr lang="pl-PL" smtClean="0"/>
              <a:pPr/>
              <a:t>2016-09-14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FD35-7347-47DD-997A-D904A5A70C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295D-D98B-48F8-B9D0-3483465F2A99}" type="datetimeFigureOut">
              <a:rPr lang="pl-PL" smtClean="0"/>
              <a:pPr/>
              <a:t>2016-09-14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FD35-7347-47DD-997A-D904A5A70C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295D-D98B-48F8-B9D0-3483465F2A99}" type="datetimeFigureOut">
              <a:rPr lang="pl-PL" smtClean="0"/>
              <a:pPr/>
              <a:t>2016-09-14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FD35-7347-47DD-997A-D904A5A70C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F295D-D98B-48F8-B9D0-3483465F2A99}" type="datetimeFigureOut">
              <a:rPr lang="pl-PL" smtClean="0"/>
              <a:pPr/>
              <a:t>2016-09-14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FD35-7347-47DD-997A-D904A5A70CF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F295D-D98B-48F8-B9D0-3483465F2A99}" type="datetimeFigureOut">
              <a:rPr lang="pl-PL" smtClean="0"/>
              <a:pPr/>
              <a:t>2016-09-14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FFD35-7347-47DD-997A-D904A5A70CF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D:\Maja\materiały różne\panorama.jpg"/>
          <p:cNvPicPr>
            <a:picLocks noChangeAspect="1" noChangeArrowheads="1"/>
          </p:cNvPicPr>
          <p:nvPr/>
        </p:nvPicPr>
        <p:blipFill>
          <a:blip r:embed="rId2" cstate="print"/>
          <a:srcRect r="-2762"/>
          <a:stretch>
            <a:fillRect/>
          </a:stretch>
        </p:blipFill>
        <p:spPr bwMode="auto">
          <a:xfrm>
            <a:off x="-340560" y="4005064"/>
            <a:ext cx="9809104" cy="316835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317500"/>
          </a:effectLst>
        </p:spPr>
      </p:pic>
      <p:pic>
        <p:nvPicPr>
          <p:cNvPr id="10" name="Picture 4" descr="X:\LOGO Gdańska\29382_bi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3" y="332656"/>
            <a:ext cx="1080120" cy="835154"/>
          </a:xfrm>
          <a:prstGeom prst="rect">
            <a:avLst/>
          </a:prstGeom>
          <a:noFill/>
        </p:spPr>
      </p:pic>
      <p:sp>
        <p:nvSpPr>
          <p:cNvPr id="21" name="Podtytuł 2"/>
          <p:cNvSpPr txBox="1">
            <a:spLocks/>
          </p:cNvSpPr>
          <p:nvPr/>
        </p:nvSpPr>
        <p:spPr>
          <a:xfrm>
            <a:off x="0" y="2180456"/>
            <a:ext cx="9144000" cy="1032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GDAŃSKIE PRZESTRZENIE LOKALNE</a:t>
            </a:r>
            <a:br>
              <a:rPr kumimoji="0" lang="pl-PL" sz="2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pl-PL" sz="2800" b="1" i="0" u="none" strike="noStrike" kern="1200" cap="none" spc="30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-wyniki ankiety-</a:t>
            </a:r>
            <a:endParaRPr kumimoji="0" lang="pl-PL" sz="2000" b="1" i="0" u="none" strike="noStrike" kern="1200" cap="none" spc="30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1296144" y="3494944"/>
            <a:ext cx="6551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" dirty="0"/>
              <a:t>W badaniu, trwającym od 20 kwietnia do 30 czerwca 2016 roku, wzięło udział 1169 osób. Ankietę zrealizowano za pośrednictwem aplikacji internetowej, a jej wynik może stać się ważnym elementem </a:t>
            </a:r>
            <a:br>
              <a:rPr lang="pl-PL" sz="1200" dirty="0"/>
            </a:br>
            <a:r>
              <a:rPr lang="pl-PL" sz="1200" dirty="0"/>
              <a:t>w</a:t>
            </a:r>
            <a:r>
              <a:rPr lang="pl-PL" sz="1200" b="1" dirty="0"/>
              <a:t> </a:t>
            </a:r>
            <a:r>
              <a:rPr lang="pl-PL" sz="1200" dirty="0"/>
              <a:t>kreowa­niu wyższej jakości życia w przyjaznej, dostępnej i bezpiecznej przestrzeni. </a:t>
            </a:r>
          </a:p>
        </p:txBody>
      </p:sp>
      <p:cxnSp>
        <p:nvCxnSpPr>
          <p:cNvPr id="24" name="Łącznik prosty 23"/>
          <p:cNvCxnSpPr/>
          <p:nvPr/>
        </p:nvCxnSpPr>
        <p:spPr>
          <a:xfrm>
            <a:off x="539552" y="1988840"/>
            <a:ext cx="7799511" cy="415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 flipV="1">
            <a:off x="2123728" y="3208449"/>
            <a:ext cx="4887635" cy="4527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a 25"/>
          <p:cNvGrpSpPr/>
          <p:nvPr/>
        </p:nvGrpSpPr>
        <p:grpSpPr>
          <a:xfrm>
            <a:off x="-9236" y="6335538"/>
            <a:ext cx="9117740" cy="477838"/>
            <a:chOff x="-9236" y="6335538"/>
            <a:chExt cx="9117740" cy="477838"/>
          </a:xfrm>
        </p:grpSpPr>
        <p:pic>
          <p:nvPicPr>
            <p:cNvPr id="27" name="Picture 5" descr="D:\loga\Brg_obrys_szar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lum bright="100000" contrast="100000"/>
            </a:blip>
            <a:srcRect/>
            <a:stretch>
              <a:fillRect/>
            </a:stretch>
          </p:blipFill>
          <p:spPr bwMode="auto">
            <a:xfrm>
              <a:off x="6044629" y="6335538"/>
              <a:ext cx="3063875" cy="477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8" name="Łącznik prosty 27"/>
            <p:cNvCxnSpPr/>
            <p:nvPr/>
          </p:nvCxnSpPr>
          <p:spPr>
            <a:xfrm>
              <a:off x="-9236" y="6622473"/>
              <a:ext cx="6053865" cy="1990"/>
            </a:xfrm>
            <a:prstGeom prst="line">
              <a:avLst/>
            </a:prstGeom>
            <a:ln w="952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loga\Brg_obrys_szar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lum bright="-100000"/>
          </a:blip>
          <a:srcRect/>
          <a:stretch>
            <a:fillRect/>
          </a:stretch>
        </p:blipFill>
        <p:spPr bwMode="auto">
          <a:xfrm>
            <a:off x="6044629" y="6335538"/>
            <a:ext cx="30638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Łącznik prosty 6"/>
          <p:cNvCxnSpPr/>
          <p:nvPr/>
        </p:nvCxnSpPr>
        <p:spPr>
          <a:xfrm>
            <a:off x="-9236" y="6622473"/>
            <a:ext cx="6053865" cy="199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146338"/>
              </p:ext>
            </p:extLst>
          </p:nvPr>
        </p:nvGraphicFramePr>
        <p:xfrm>
          <a:off x="457200" y="1600200"/>
          <a:ext cx="6676974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4656">
                  <a:extLst>
                    <a:ext uri="{9D8B030D-6E8A-4147-A177-3AD203B41FA5}">
                      <a16:colId xmlns:a16="http://schemas.microsoft.com/office/drawing/2014/main" val="395847300"/>
                    </a:ext>
                  </a:extLst>
                </a:gridCol>
                <a:gridCol w="772318">
                  <a:extLst>
                    <a:ext uri="{9D8B030D-6E8A-4147-A177-3AD203B41FA5}">
                      <a16:colId xmlns:a16="http://schemas.microsoft.com/office/drawing/2014/main" val="2868769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u="none" strike="noStrike" dirty="0">
                          <a:effectLst/>
                        </a:rPr>
                        <a:t>                                                                                                                 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7774633"/>
                  </a:ext>
                </a:extLst>
              </a:tr>
            </a:tbl>
          </a:graphicData>
        </a:graphic>
      </p:graphicFrame>
      <p:pic>
        <p:nvPicPr>
          <p:cNvPr id="20" name="Obraz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8"/>
            <a:ext cx="9144000" cy="6465324"/>
          </a:xfrm>
          <a:prstGeom prst="rect">
            <a:avLst/>
          </a:prstGeom>
        </p:spPr>
      </p:pic>
      <p:graphicFrame>
        <p:nvGraphicFramePr>
          <p:cNvPr id="21" name="Tabe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757266"/>
              </p:ext>
            </p:extLst>
          </p:nvPr>
        </p:nvGraphicFramePr>
        <p:xfrm>
          <a:off x="5220072" y="5406694"/>
          <a:ext cx="2831976" cy="7416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45821">
                  <a:extLst>
                    <a:ext uri="{9D8B030D-6E8A-4147-A177-3AD203B41FA5}">
                      <a16:colId xmlns:a16="http://schemas.microsoft.com/office/drawing/2014/main" val="2640813013"/>
                    </a:ext>
                  </a:extLst>
                </a:gridCol>
                <a:gridCol w="886155">
                  <a:extLst>
                    <a:ext uri="{9D8B030D-6E8A-4147-A177-3AD203B41FA5}">
                      <a16:colId xmlns:a16="http://schemas.microsoft.com/office/drawing/2014/main" val="3969826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Korzystam z komunikacji miejskiej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2928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 korzystam z komunikacji miejskiej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9084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409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179512" y="692696"/>
            <a:ext cx="8050088" cy="5475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dtytuł 2"/>
          <p:cNvSpPr txBox="1">
            <a:spLocks/>
          </p:cNvSpPr>
          <p:nvPr/>
        </p:nvSpPr>
        <p:spPr>
          <a:xfrm>
            <a:off x="251520" y="188640"/>
            <a:ext cx="8856984" cy="7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Ankietowani (metryczka)</a:t>
            </a:r>
          </a:p>
        </p:txBody>
      </p:sp>
      <p:pic>
        <p:nvPicPr>
          <p:cNvPr id="4" name="Picture 5" descr="D:\loga\Brg_obrys_szar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lum bright="-100000"/>
          </a:blip>
          <a:srcRect/>
          <a:stretch>
            <a:fillRect/>
          </a:stretch>
        </p:blipFill>
        <p:spPr bwMode="auto">
          <a:xfrm>
            <a:off x="6044629" y="6335538"/>
            <a:ext cx="30638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Łącznik prosty 6"/>
          <p:cNvCxnSpPr/>
          <p:nvPr/>
        </p:nvCxnSpPr>
        <p:spPr>
          <a:xfrm>
            <a:off x="-9236" y="6622473"/>
            <a:ext cx="6053865" cy="199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az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28" y="985106"/>
            <a:ext cx="5418341" cy="4752820"/>
          </a:xfrm>
          <a:prstGeom prst="rect">
            <a:avLst/>
          </a:prstGeom>
        </p:spPr>
      </p:pic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191191"/>
              </p:ext>
            </p:extLst>
          </p:nvPr>
        </p:nvGraphicFramePr>
        <p:xfrm>
          <a:off x="6300192" y="1556792"/>
          <a:ext cx="2343796" cy="342403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736145">
                  <a:extLst>
                    <a:ext uri="{9D8B030D-6E8A-4147-A177-3AD203B41FA5}">
                      <a16:colId xmlns:a16="http://schemas.microsoft.com/office/drawing/2014/main" val="4097055181"/>
                    </a:ext>
                  </a:extLst>
                </a:gridCol>
                <a:gridCol w="607651">
                  <a:extLst>
                    <a:ext uri="{9D8B030D-6E8A-4147-A177-3AD203B41FA5}">
                      <a16:colId xmlns:a16="http://schemas.microsoft.com/office/drawing/2014/main" val="185353785"/>
                    </a:ext>
                  </a:extLst>
                </a:gridCol>
              </a:tblGrid>
              <a:tr h="45731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WIEK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głosów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33987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17 lat lub mniej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9961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18-25 lat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1407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26-35 lat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72413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36-45 lat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4438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46-55 lat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72592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56-67 lat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7992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68 lub więcej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1040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Suma: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793296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179512" y="692696"/>
            <a:ext cx="8050088" cy="5475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dtytuł 2"/>
          <p:cNvSpPr txBox="1">
            <a:spLocks/>
          </p:cNvSpPr>
          <p:nvPr/>
        </p:nvSpPr>
        <p:spPr>
          <a:xfrm>
            <a:off x="251520" y="188640"/>
            <a:ext cx="8856984" cy="7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Ankietowani (metryczka)</a:t>
            </a:r>
          </a:p>
        </p:txBody>
      </p:sp>
      <p:pic>
        <p:nvPicPr>
          <p:cNvPr id="4" name="Picture 5" descr="D:\loga\Brg_obrys_szar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lum bright="-100000"/>
          </a:blip>
          <a:srcRect/>
          <a:stretch>
            <a:fillRect/>
          </a:stretch>
        </p:blipFill>
        <p:spPr bwMode="auto">
          <a:xfrm>
            <a:off x="6044629" y="6335538"/>
            <a:ext cx="30638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Łącznik prosty 6"/>
          <p:cNvCxnSpPr/>
          <p:nvPr/>
        </p:nvCxnSpPr>
        <p:spPr>
          <a:xfrm>
            <a:off x="-9236" y="6622473"/>
            <a:ext cx="6053865" cy="199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83223"/>
            <a:ext cx="5396612" cy="4725144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485406"/>
              </p:ext>
            </p:extLst>
          </p:nvPr>
        </p:nvGraphicFramePr>
        <p:xfrm>
          <a:off x="5652120" y="1544940"/>
          <a:ext cx="3096344" cy="33782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63201418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598566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JESTEM…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Liczba głosów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9525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uczeniem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00160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studentem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730371"/>
                  </a:ext>
                </a:extLst>
              </a:tr>
              <a:tr h="3556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osobą pracującą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9117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emerytem/rencistą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181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osobą opiekującą się  dzieckiem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2291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bezrobotnym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7056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inne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9784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suma: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17967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04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237959" y="692696"/>
            <a:ext cx="8050088" cy="5475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" descr="D:\loga\Brg_obrys_szary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lum bright="-100000"/>
          </a:blip>
          <a:srcRect/>
          <a:stretch>
            <a:fillRect/>
          </a:stretch>
        </p:blipFill>
        <p:spPr bwMode="auto">
          <a:xfrm>
            <a:off x="6103076" y="6335538"/>
            <a:ext cx="3063875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Łącznik prosty 6"/>
          <p:cNvCxnSpPr/>
          <p:nvPr/>
        </p:nvCxnSpPr>
        <p:spPr>
          <a:xfrm>
            <a:off x="49211" y="6622473"/>
            <a:ext cx="6053865" cy="199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661951"/>
              </p:ext>
            </p:extLst>
          </p:nvPr>
        </p:nvGraphicFramePr>
        <p:xfrm>
          <a:off x="520184" y="908721"/>
          <a:ext cx="3990336" cy="511183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207917">
                  <a:extLst>
                    <a:ext uri="{9D8B030D-6E8A-4147-A177-3AD203B41FA5}">
                      <a16:colId xmlns:a16="http://schemas.microsoft.com/office/drawing/2014/main" val="669438750"/>
                    </a:ext>
                  </a:extLst>
                </a:gridCol>
                <a:gridCol w="782419">
                  <a:extLst>
                    <a:ext uri="{9D8B030D-6E8A-4147-A177-3AD203B41FA5}">
                      <a16:colId xmlns:a16="http://schemas.microsoft.com/office/drawing/2014/main" val="3154485257"/>
                    </a:ext>
                  </a:extLst>
                </a:gridCol>
              </a:tblGrid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u="none" strike="noStrike" dirty="0">
                          <a:effectLst/>
                        </a:rPr>
                        <a:t>Ujeścisko-Łostowice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 dirty="0">
                          <a:effectLst/>
                        </a:rPr>
                        <a:t>105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7753985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Chełm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66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622985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Przymorze Wielkie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42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0942565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Orunia-Św. Wojciech-Lipce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2611127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Wrzeszcz Dolny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58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07624419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Nowy Port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46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7529649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Zaspa-Rozstaje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3223667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Zaspa-Młyniec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25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2281196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Oliwa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40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0282699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Przeróbka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02787844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Piecki-Migowo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108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4531978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Siedlce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30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82564543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Wrzeszcz Górny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64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55469052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Śródmieście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82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43273209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Aniołki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32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9435441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Jasień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103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3982277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Żabianka-Wejhera-Jelitkowo-Tysiąclecia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22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3379069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321094"/>
              </p:ext>
            </p:extLst>
          </p:nvPr>
        </p:nvGraphicFramePr>
        <p:xfrm>
          <a:off x="4958360" y="908721"/>
          <a:ext cx="3672408" cy="4811137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413921865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102946113"/>
                    </a:ext>
                  </a:extLst>
                </a:gridCol>
              </a:tblGrid>
              <a:tr h="300697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0" u="none" strike="noStrike" dirty="0">
                          <a:effectLst/>
                        </a:rPr>
                        <a:t>Osowa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0" u="none" strike="noStrike" dirty="0">
                          <a:effectLst/>
                        </a:rPr>
                        <a:t>50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5924403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Przymorze Małe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33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5385401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Suchanino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94304761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Letnica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9910850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Brętowo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12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8225204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Kokoszki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30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98533053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Strzyża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4053258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Brzeźno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30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20626496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VII Dwór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6524811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Matarnia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16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85743925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Krakowiec-Górki Zachodnie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3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0350484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Wzgórze Mickiewicza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15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0950134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Stogi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48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5699669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Olszynka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17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37491433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>
                          <a:effectLst/>
                        </a:rPr>
                        <a:t>Wyspa Sobieszewska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>
                          <a:effectLst/>
                        </a:rPr>
                        <a:t>9</a:t>
                      </a:r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7160641"/>
                  </a:ext>
                </a:extLst>
              </a:tr>
              <a:tr h="30069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</a:rPr>
                        <a:t>Młyniska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</a:rPr>
                        <a:t>1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8373653"/>
                  </a:ext>
                </a:extLst>
              </a:tr>
            </a:tbl>
          </a:graphicData>
        </a:graphic>
      </p:graphicFrame>
      <p:sp>
        <p:nvSpPr>
          <p:cNvPr id="18" name="Podtytuł 2"/>
          <p:cNvSpPr txBox="1">
            <a:spLocks/>
          </p:cNvSpPr>
          <p:nvPr/>
        </p:nvSpPr>
        <p:spPr>
          <a:xfrm>
            <a:off x="251520" y="188640"/>
            <a:ext cx="8856984" cy="7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Miejsce zamieszkania ankietowanych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3757404" y="6263462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suma: 1169 głosów</a:t>
            </a:r>
          </a:p>
        </p:txBody>
      </p:sp>
    </p:spTree>
    <p:extLst>
      <p:ext uri="{BB962C8B-B14F-4D97-AF65-F5344CB8AC3E}">
        <p14:creationId xmlns:p14="http://schemas.microsoft.com/office/powerpoint/2010/main" val="261417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179512" y="692696"/>
            <a:ext cx="8050088" cy="5475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dtytuł 2"/>
          <p:cNvSpPr txBox="1">
            <a:spLocks/>
          </p:cNvSpPr>
          <p:nvPr/>
        </p:nvSpPr>
        <p:spPr>
          <a:xfrm>
            <a:off x="251520" y="188640"/>
            <a:ext cx="8856984" cy="7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Miejsce zamieszkania ankietowanych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" y="188640"/>
            <a:ext cx="9049777" cy="6353511"/>
          </a:xfrm>
          <a:prstGeom prst="rect">
            <a:avLst/>
          </a:prstGeom>
        </p:spPr>
      </p:pic>
      <p:pic>
        <p:nvPicPr>
          <p:cNvPr id="10" name="Picture 5" descr="D:\loga\Brg_obrys_szary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lum bright="-100000"/>
          </a:blip>
          <a:srcRect t="69861"/>
          <a:stretch/>
        </p:blipFill>
        <p:spPr bwMode="auto">
          <a:xfrm>
            <a:off x="5960974" y="6686167"/>
            <a:ext cx="3063875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886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y 4"/>
          <p:cNvCxnSpPr/>
          <p:nvPr/>
        </p:nvCxnSpPr>
        <p:spPr>
          <a:xfrm>
            <a:off x="179512" y="692696"/>
            <a:ext cx="8050088" cy="5475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dtytuł 2"/>
          <p:cNvSpPr txBox="1">
            <a:spLocks/>
          </p:cNvSpPr>
          <p:nvPr/>
        </p:nvSpPr>
        <p:spPr>
          <a:xfrm>
            <a:off x="251520" y="188640"/>
            <a:ext cx="8856984" cy="7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lang="pl-PL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</p:txBody>
      </p:sp>
      <p:pic>
        <p:nvPicPr>
          <p:cNvPr id="10" name="Picture 5" descr="D:\loga\Brg_obrys_szary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lum bright="-100000"/>
          </a:blip>
          <a:srcRect t="69861"/>
          <a:stretch/>
        </p:blipFill>
        <p:spPr bwMode="auto">
          <a:xfrm>
            <a:off x="5960974" y="6686167"/>
            <a:ext cx="3063875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82" y="170462"/>
            <a:ext cx="9191403" cy="6498840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657022"/>
              </p:ext>
            </p:extLst>
          </p:nvPr>
        </p:nvGraphicFramePr>
        <p:xfrm>
          <a:off x="4549519" y="5143947"/>
          <a:ext cx="3024337" cy="109293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507205">
                  <a:extLst>
                    <a:ext uri="{9D8B030D-6E8A-4147-A177-3AD203B41FA5}">
                      <a16:colId xmlns:a16="http://schemas.microsoft.com/office/drawing/2014/main" val="472150648"/>
                    </a:ext>
                  </a:extLst>
                </a:gridCol>
                <a:gridCol w="517132">
                  <a:extLst>
                    <a:ext uri="{9D8B030D-6E8A-4147-A177-3AD203B41FA5}">
                      <a16:colId xmlns:a16="http://schemas.microsoft.com/office/drawing/2014/main" val="3495197016"/>
                    </a:ext>
                  </a:extLst>
                </a:gridCol>
              </a:tblGrid>
              <a:tr h="351255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u="none" strike="noStrike" dirty="0">
                          <a:effectLst/>
                        </a:rPr>
                        <a:t>robię zakupy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u="none" strike="noStrike" dirty="0">
                          <a:effectLst/>
                        </a:rPr>
                        <a:t>1076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746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nie robię zakupów, bo nie ma takiego miejsca w najbliższym sąsiedztwie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59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1595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u="none" strike="noStrike" dirty="0">
                          <a:effectLst/>
                        </a:rPr>
                        <a:t>nie robię zakupów, bo nie mam takiej potrzeby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u="none" strike="noStrike" dirty="0">
                          <a:effectLst/>
                        </a:rPr>
                        <a:t>34</a:t>
                      </a:r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0189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47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loga\Brg_obrys_szary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lum bright="-100000"/>
          </a:blip>
          <a:srcRect t="69861"/>
          <a:stretch/>
        </p:blipFill>
        <p:spPr bwMode="auto">
          <a:xfrm>
            <a:off x="5960974" y="6686167"/>
            <a:ext cx="3063875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8"/>
            <a:ext cx="9144000" cy="6465324"/>
          </a:xfrm>
          <a:prstGeom prst="rect">
            <a:avLst/>
          </a:prstGeom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797863"/>
              </p:ext>
            </p:extLst>
          </p:nvPr>
        </p:nvGraphicFramePr>
        <p:xfrm>
          <a:off x="4574061" y="5321604"/>
          <a:ext cx="3336032" cy="89381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31987">
                  <a:extLst>
                    <a:ext uri="{9D8B030D-6E8A-4147-A177-3AD203B41FA5}">
                      <a16:colId xmlns:a16="http://schemas.microsoft.com/office/drawing/2014/main" val="13142762"/>
                    </a:ext>
                  </a:extLst>
                </a:gridCol>
                <a:gridCol w="604045">
                  <a:extLst>
                    <a:ext uri="{9D8B030D-6E8A-4147-A177-3AD203B41FA5}">
                      <a16:colId xmlns:a16="http://schemas.microsoft.com/office/drawing/2014/main" val="982275121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spędzam czas w najbliższym sąsiedztwie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64222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 spędzam, bo nie ma takiego miejsca w najbliższym sąsiedztwie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38033644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 spędzam, bo nie mam takiej potrzeby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31712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52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loga\Brg_obrys_szary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lum bright="-100000"/>
          </a:blip>
          <a:srcRect t="69861"/>
          <a:stretch/>
        </p:blipFill>
        <p:spPr bwMode="auto">
          <a:xfrm>
            <a:off x="5960974" y="6686167"/>
            <a:ext cx="3063875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8"/>
            <a:ext cx="9144000" cy="6465324"/>
          </a:xfrm>
          <a:prstGeom prst="rect">
            <a:avLst/>
          </a:prstGeom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612605"/>
              </p:ext>
            </p:extLst>
          </p:nvPr>
        </p:nvGraphicFramePr>
        <p:xfrm>
          <a:off x="5056851" y="5157192"/>
          <a:ext cx="2471936" cy="111252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53550">
                  <a:extLst>
                    <a:ext uri="{9D8B030D-6E8A-4147-A177-3AD203B41FA5}">
                      <a16:colId xmlns:a16="http://schemas.microsoft.com/office/drawing/2014/main" val="132620149"/>
                    </a:ext>
                  </a:extLst>
                </a:gridCol>
                <a:gridCol w="418386">
                  <a:extLst>
                    <a:ext uri="{9D8B030D-6E8A-4147-A177-3AD203B41FA5}">
                      <a16:colId xmlns:a16="http://schemas.microsoft.com/office/drawing/2014/main" val="3156740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 spotykam się z mieszkańcami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4317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 ma takiego miejsca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7835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spotykam się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6732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307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loga\Brg_obrys_szary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50000"/>
            <a:lum bright="-100000"/>
          </a:blip>
          <a:srcRect t="69861"/>
          <a:stretch/>
        </p:blipFill>
        <p:spPr bwMode="auto">
          <a:xfrm>
            <a:off x="5960974" y="6686167"/>
            <a:ext cx="3063875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338"/>
            <a:ext cx="9144000" cy="64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6093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8209</TotalTime>
  <Words>286</Words>
  <Application>Microsoft Office PowerPoint</Application>
  <PresentationFormat>Pokaz na ekranie (4:3)</PresentationFormat>
  <Paragraphs>137</Paragraphs>
  <Slides>10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Maja Broniszewska</dc:creator>
  <cp:lastModifiedBy>Agnieszka Siedlecka</cp:lastModifiedBy>
  <cp:revision>522</cp:revision>
  <dcterms:created xsi:type="dcterms:W3CDTF">2015-02-26T09:20:29Z</dcterms:created>
  <dcterms:modified xsi:type="dcterms:W3CDTF">2016-09-14T13:05:23Z</dcterms:modified>
</cp:coreProperties>
</file>