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73" r:id="rId2"/>
    <p:sldId id="335" r:id="rId3"/>
    <p:sldId id="344" r:id="rId4"/>
    <p:sldId id="337" r:id="rId5"/>
    <p:sldId id="338" r:id="rId6"/>
    <p:sldId id="339" r:id="rId7"/>
    <p:sldId id="340" r:id="rId8"/>
    <p:sldId id="341" r:id="rId9"/>
    <p:sldId id="342" r:id="rId10"/>
  </p:sldIdLst>
  <p:sldSz cx="9144000" cy="6858000" type="screen4x3"/>
  <p:notesSz cx="7086600" cy="10223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37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notesViewPr>
    <p:cSldViewPr>
      <p:cViewPr varScale="1">
        <p:scale>
          <a:sx n="58" d="100"/>
          <a:sy n="58" d="100"/>
        </p:scale>
        <p:origin x="-1770" y="-66"/>
      </p:cViewPr>
      <p:guideLst>
        <p:guide orient="horz" pos="3220"/>
        <p:guide pos="22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8" tIns="47974" rIns="95948" bIns="47974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8" tIns="47974" rIns="95948" bIns="47974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57750"/>
            <a:ext cx="51974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8" tIns="47974" rIns="95948" bIns="47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23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8" tIns="47974" rIns="95948" bIns="47974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97123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8" tIns="47974" rIns="95948" bIns="47974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F8ED14-A32A-493C-AC9A-B8C2CCBBB8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B15A6-6E99-478B-9322-E8DDECD7ABD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597A7-F2CF-4254-A402-ED8E9769440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3B281-5525-422E-A260-D20BB82AE0A3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6CA76-72C1-4B8A-814A-4C032E2C586B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673BB-503F-4E46-A2D4-28C0E13AFD65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DD18CA-D031-4BAF-87EB-33B93C7345A6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F1E82-765B-4E3B-862A-706899D6496D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311B3-C64F-4410-A693-84CC5C635DFA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E9192-891B-44D7-A534-19E3F7F7C417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BBA266F2-9E74-4E9A-BF4A-150C7D9E2EE1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DCEB9D53-6D67-47D1-ADDA-6EFBDC3880C2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1783973E-E371-45E2-8272-846CD47B841C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8FD3F712-531A-4681-B162-5032AE8E6476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7DF35193-6685-4C33-872F-7E38E314B703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37CA3527-CA0F-4B01-8CF3-8124F94BC591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3566DF49-CE0E-4E02-BE9B-E0DFBFC02979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6F2EDA1D-0E0F-4A53-BD73-166C9062DD29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2254D8E6-8566-4F24-8FA8-3A8B29DFA408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6DEA6FF2-DDC1-43C9-AE8D-1D3D920DBCBC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         </a:t>
            </a:r>
            <a:fld id="{DCF85399-AE6D-4673-910E-24F32DE86D79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2D2F4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KGE_www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24863" y="9366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766763" y="111125"/>
            <a:ext cx="135413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pl-PL" sz="1400" b="1" i="1">
                <a:latin typeface="Verdana" pitchFamily="34" charset="0"/>
              </a:rPr>
              <a:t>RECOURSE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762000" y="334963"/>
            <a:ext cx="48006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pl-PL" sz="1000">
                <a:latin typeface="Verdana" pitchFamily="34" charset="0"/>
              </a:rPr>
              <a:t>Research and Education Centre for Urban Socio-Economic Development</a:t>
            </a:r>
            <a:endParaRPr lang="pl-PL" sz="2400">
              <a:latin typeface="Verdana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 userDrawn="1"/>
        </p:nvSpPr>
        <p:spPr bwMode="auto">
          <a:xfrm>
            <a:off x="5595938" y="101600"/>
            <a:ext cx="28194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pl-PL" sz="1200">
                <a:latin typeface="Verdana" pitchFamily="34" charset="0"/>
              </a:rPr>
              <a:t>Katedra</a:t>
            </a:r>
            <a:r>
              <a:rPr lang="pl-PL" sz="1400">
                <a:latin typeface="Verdana" pitchFamily="34" charset="0"/>
              </a:rPr>
              <a:t> </a:t>
            </a:r>
            <a:r>
              <a:rPr lang="pl-PL" sz="1200">
                <a:latin typeface="Verdana" pitchFamily="34" charset="0"/>
              </a:rPr>
              <a:t>Geografii</a:t>
            </a:r>
            <a:r>
              <a:rPr lang="pl-PL" sz="1400" b="1">
                <a:latin typeface="Verdana" pitchFamily="34" charset="0"/>
              </a:rPr>
              <a:t> </a:t>
            </a:r>
            <a:r>
              <a:rPr lang="pl-PL" sz="1200">
                <a:latin typeface="Verdana" pitchFamily="34" charset="0"/>
              </a:rPr>
              <a:t>Ekonomicznej</a:t>
            </a:r>
            <a:r>
              <a:rPr lang="pl-PL" sz="1200" b="1">
                <a:latin typeface="Verdana" pitchFamily="34" charset="0"/>
              </a:rPr>
              <a:t> </a:t>
            </a:r>
          </a:p>
          <a:p>
            <a:pPr algn="r">
              <a:defRPr/>
            </a:pPr>
            <a:r>
              <a:rPr lang="pl-PL" sz="1000">
                <a:latin typeface="Verdana" pitchFamily="34" charset="0"/>
              </a:rPr>
              <a:t>Uniwersytet Gdański</a:t>
            </a:r>
            <a:endParaRPr lang="pl-PL" sz="2400">
              <a:latin typeface="Verdana" pitchFamily="34" charset="0"/>
            </a:endParaRPr>
          </a:p>
        </p:txBody>
      </p:sp>
      <p:grpSp>
        <p:nvGrpSpPr>
          <p:cNvPr id="1030" name="Group 18"/>
          <p:cNvGrpSpPr>
            <a:grpSpLocks/>
          </p:cNvGrpSpPr>
          <p:nvPr userDrawn="1"/>
        </p:nvGrpSpPr>
        <p:grpSpPr bwMode="auto">
          <a:xfrm>
            <a:off x="127000" y="58738"/>
            <a:ext cx="696913" cy="533400"/>
            <a:chOff x="288" y="48"/>
            <a:chExt cx="579" cy="383"/>
          </a:xfrm>
        </p:grpSpPr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88" y="48"/>
              <a:ext cx="579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8" y="0"/>
                </a:cxn>
                <a:cxn ang="0">
                  <a:pos x="578" y="382"/>
                </a:cxn>
                <a:cxn ang="0">
                  <a:pos x="0" y="382"/>
                </a:cxn>
                <a:cxn ang="0">
                  <a:pos x="0" y="0"/>
                </a:cxn>
              </a:cxnLst>
              <a:rect l="0" t="0" r="r" b="b"/>
              <a:pathLst>
                <a:path w="579" h="383">
                  <a:moveTo>
                    <a:pt x="0" y="0"/>
                  </a:moveTo>
                  <a:lnTo>
                    <a:pt x="578" y="0"/>
                  </a:lnTo>
                  <a:lnTo>
                    <a:pt x="578" y="382"/>
                  </a:lnTo>
                  <a:lnTo>
                    <a:pt x="0" y="382"/>
                  </a:lnTo>
                  <a:lnTo>
                    <a:pt x="0" y="0"/>
                  </a:lnTo>
                </a:path>
              </a:pathLst>
            </a:custGeom>
            <a:solidFill>
              <a:srgbClr val="00279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6" name="Group 20"/>
            <p:cNvGrpSpPr>
              <a:grpSpLocks/>
            </p:cNvGrpSpPr>
            <p:nvPr/>
          </p:nvGrpSpPr>
          <p:grpSpPr bwMode="auto">
            <a:xfrm>
              <a:off x="427" y="86"/>
              <a:ext cx="301" cy="299"/>
              <a:chOff x="427" y="86"/>
              <a:chExt cx="301" cy="299"/>
            </a:xfrm>
          </p:grpSpPr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562" y="86"/>
                <a:ext cx="34" cy="38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1" y="13"/>
                  </a:cxn>
                  <a:cxn ang="0">
                    <a:pos x="16" y="0"/>
                  </a:cxn>
                  <a:cxn ang="0">
                    <a:pos x="21" y="13"/>
                  </a:cxn>
                  <a:cxn ang="0">
                    <a:pos x="33" y="13"/>
                  </a:cxn>
                  <a:cxn ang="0">
                    <a:pos x="23" y="21"/>
                  </a:cxn>
                  <a:cxn ang="0">
                    <a:pos x="27" y="37"/>
                  </a:cxn>
                  <a:cxn ang="0">
                    <a:pos x="16" y="27"/>
                  </a:cxn>
                  <a:cxn ang="0">
                    <a:pos x="6" y="37"/>
                  </a:cxn>
                  <a:cxn ang="0">
                    <a:pos x="9" y="21"/>
                  </a:cxn>
                  <a:cxn ang="0">
                    <a:pos x="0" y="13"/>
                  </a:cxn>
                </a:cxnLst>
                <a:rect l="0" t="0" r="r" b="b"/>
                <a:pathLst>
                  <a:path w="34" h="38">
                    <a:moveTo>
                      <a:pt x="0" y="13"/>
                    </a:moveTo>
                    <a:lnTo>
                      <a:pt x="11" y="13"/>
                    </a:lnTo>
                    <a:lnTo>
                      <a:pt x="16" y="0"/>
                    </a:lnTo>
                    <a:lnTo>
                      <a:pt x="21" y="13"/>
                    </a:lnTo>
                    <a:lnTo>
                      <a:pt x="33" y="13"/>
                    </a:lnTo>
                    <a:lnTo>
                      <a:pt x="23" y="21"/>
                    </a:lnTo>
                    <a:lnTo>
                      <a:pt x="27" y="37"/>
                    </a:lnTo>
                    <a:lnTo>
                      <a:pt x="16" y="27"/>
                    </a:lnTo>
                    <a:lnTo>
                      <a:pt x="6" y="37"/>
                    </a:lnTo>
                    <a:lnTo>
                      <a:pt x="9" y="21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622" y="106"/>
                <a:ext cx="34" cy="38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2" y="12"/>
                  </a:cxn>
                  <a:cxn ang="0">
                    <a:pos x="16" y="0"/>
                  </a:cxn>
                  <a:cxn ang="0">
                    <a:pos x="22" y="12"/>
                  </a:cxn>
                  <a:cxn ang="0">
                    <a:pos x="33" y="12"/>
                  </a:cxn>
                  <a:cxn ang="0">
                    <a:pos x="24" y="21"/>
                  </a:cxn>
                  <a:cxn ang="0">
                    <a:pos x="27" y="36"/>
                  </a:cxn>
                  <a:cxn ang="0">
                    <a:pos x="16" y="26"/>
                  </a:cxn>
                  <a:cxn ang="0">
                    <a:pos x="6" y="36"/>
                  </a:cxn>
                  <a:cxn ang="0">
                    <a:pos x="9" y="21"/>
                  </a:cxn>
                  <a:cxn ang="0">
                    <a:pos x="0" y="12"/>
                  </a:cxn>
                </a:cxnLst>
                <a:rect l="0" t="0" r="r" b="b"/>
                <a:pathLst>
                  <a:path w="34" h="37">
                    <a:moveTo>
                      <a:pt x="0" y="12"/>
                    </a:moveTo>
                    <a:lnTo>
                      <a:pt x="12" y="12"/>
                    </a:lnTo>
                    <a:lnTo>
                      <a:pt x="16" y="0"/>
                    </a:lnTo>
                    <a:lnTo>
                      <a:pt x="22" y="12"/>
                    </a:lnTo>
                    <a:lnTo>
                      <a:pt x="33" y="12"/>
                    </a:lnTo>
                    <a:lnTo>
                      <a:pt x="24" y="21"/>
                    </a:lnTo>
                    <a:lnTo>
                      <a:pt x="27" y="36"/>
                    </a:lnTo>
                    <a:lnTo>
                      <a:pt x="16" y="26"/>
                    </a:lnTo>
                    <a:lnTo>
                      <a:pt x="6" y="36"/>
                    </a:lnTo>
                    <a:lnTo>
                      <a:pt x="9" y="21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676" y="161"/>
                <a:ext cx="34" cy="38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2" y="13"/>
                  </a:cxn>
                  <a:cxn ang="0">
                    <a:pos x="16" y="0"/>
                  </a:cxn>
                  <a:cxn ang="0">
                    <a:pos x="22" y="13"/>
                  </a:cxn>
                  <a:cxn ang="0">
                    <a:pos x="33" y="13"/>
                  </a:cxn>
                  <a:cxn ang="0">
                    <a:pos x="24" y="21"/>
                  </a:cxn>
                  <a:cxn ang="0">
                    <a:pos x="27" y="36"/>
                  </a:cxn>
                  <a:cxn ang="0">
                    <a:pos x="16" y="27"/>
                  </a:cxn>
                  <a:cxn ang="0">
                    <a:pos x="6" y="36"/>
                  </a:cxn>
                  <a:cxn ang="0">
                    <a:pos x="10" y="21"/>
                  </a:cxn>
                  <a:cxn ang="0">
                    <a:pos x="0" y="13"/>
                  </a:cxn>
                </a:cxnLst>
                <a:rect l="0" t="0" r="r" b="b"/>
                <a:pathLst>
                  <a:path w="34" h="37">
                    <a:moveTo>
                      <a:pt x="0" y="13"/>
                    </a:moveTo>
                    <a:lnTo>
                      <a:pt x="12" y="13"/>
                    </a:lnTo>
                    <a:lnTo>
                      <a:pt x="16" y="0"/>
                    </a:lnTo>
                    <a:lnTo>
                      <a:pt x="22" y="13"/>
                    </a:lnTo>
                    <a:lnTo>
                      <a:pt x="33" y="13"/>
                    </a:lnTo>
                    <a:lnTo>
                      <a:pt x="24" y="21"/>
                    </a:lnTo>
                    <a:lnTo>
                      <a:pt x="27" y="36"/>
                    </a:lnTo>
                    <a:lnTo>
                      <a:pt x="16" y="27"/>
                    </a:lnTo>
                    <a:lnTo>
                      <a:pt x="6" y="36"/>
                    </a:lnTo>
                    <a:lnTo>
                      <a:pt x="10" y="21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694" y="222"/>
                <a:ext cx="34" cy="3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2" y="13"/>
                  </a:cxn>
                  <a:cxn ang="0">
                    <a:pos x="16" y="0"/>
                  </a:cxn>
                  <a:cxn ang="0">
                    <a:pos x="22" y="13"/>
                  </a:cxn>
                  <a:cxn ang="0">
                    <a:pos x="33" y="13"/>
                  </a:cxn>
                  <a:cxn ang="0">
                    <a:pos x="23" y="21"/>
                  </a:cxn>
                  <a:cxn ang="0">
                    <a:pos x="27" y="36"/>
                  </a:cxn>
                  <a:cxn ang="0">
                    <a:pos x="16" y="26"/>
                  </a:cxn>
                  <a:cxn ang="0">
                    <a:pos x="6" y="36"/>
                  </a:cxn>
                  <a:cxn ang="0">
                    <a:pos x="9" y="21"/>
                  </a:cxn>
                  <a:cxn ang="0">
                    <a:pos x="0" y="13"/>
                  </a:cxn>
                </a:cxnLst>
                <a:rect l="0" t="0" r="r" b="b"/>
                <a:pathLst>
                  <a:path w="34" h="37">
                    <a:moveTo>
                      <a:pt x="0" y="13"/>
                    </a:moveTo>
                    <a:lnTo>
                      <a:pt x="12" y="13"/>
                    </a:lnTo>
                    <a:lnTo>
                      <a:pt x="16" y="0"/>
                    </a:lnTo>
                    <a:lnTo>
                      <a:pt x="22" y="13"/>
                    </a:lnTo>
                    <a:lnTo>
                      <a:pt x="33" y="13"/>
                    </a:lnTo>
                    <a:lnTo>
                      <a:pt x="23" y="21"/>
                    </a:lnTo>
                    <a:lnTo>
                      <a:pt x="27" y="36"/>
                    </a:lnTo>
                    <a:lnTo>
                      <a:pt x="16" y="26"/>
                    </a:lnTo>
                    <a:lnTo>
                      <a:pt x="6" y="36"/>
                    </a:lnTo>
                    <a:lnTo>
                      <a:pt x="9" y="21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672" y="290"/>
                <a:ext cx="34" cy="3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1" y="11"/>
                  </a:cxn>
                  <a:cxn ang="0">
                    <a:pos x="16" y="0"/>
                  </a:cxn>
                  <a:cxn ang="0">
                    <a:pos x="21" y="11"/>
                  </a:cxn>
                  <a:cxn ang="0">
                    <a:pos x="32" y="11"/>
                  </a:cxn>
                  <a:cxn ang="0">
                    <a:pos x="23" y="20"/>
                  </a:cxn>
                  <a:cxn ang="0">
                    <a:pos x="27" y="34"/>
                  </a:cxn>
                  <a:cxn ang="0">
                    <a:pos x="16" y="24"/>
                  </a:cxn>
                  <a:cxn ang="0">
                    <a:pos x="5" y="34"/>
                  </a:cxn>
                  <a:cxn ang="0">
                    <a:pos x="9" y="20"/>
                  </a:cxn>
                  <a:cxn ang="0">
                    <a:pos x="0" y="11"/>
                  </a:cxn>
                </a:cxnLst>
                <a:rect l="0" t="0" r="r" b="b"/>
                <a:pathLst>
                  <a:path w="33" h="35">
                    <a:moveTo>
                      <a:pt x="0" y="11"/>
                    </a:moveTo>
                    <a:lnTo>
                      <a:pt x="11" y="11"/>
                    </a:lnTo>
                    <a:lnTo>
                      <a:pt x="16" y="0"/>
                    </a:lnTo>
                    <a:lnTo>
                      <a:pt x="21" y="11"/>
                    </a:lnTo>
                    <a:lnTo>
                      <a:pt x="32" y="11"/>
                    </a:lnTo>
                    <a:lnTo>
                      <a:pt x="23" y="20"/>
                    </a:lnTo>
                    <a:lnTo>
                      <a:pt x="27" y="34"/>
                    </a:lnTo>
                    <a:lnTo>
                      <a:pt x="16" y="24"/>
                    </a:lnTo>
                    <a:lnTo>
                      <a:pt x="5" y="34"/>
                    </a:lnTo>
                    <a:lnTo>
                      <a:pt x="9" y="2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627" y="333"/>
                <a:ext cx="34" cy="40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2" y="13"/>
                  </a:cxn>
                  <a:cxn ang="0">
                    <a:pos x="16" y="0"/>
                  </a:cxn>
                  <a:cxn ang="0">
                    <a:pos x="21" y="13"/>
                  </a:cxn>
                  <a:cxn ang="0">
                    <a:pos x="33" y="13"/>
                  </a:cxn>
                  <a:cxn ang="0">
                    <a:pos x="23" y="21"/>
                  </a:cxn>
                  <a:cxn ang="0">
                    <a:pos x="27" y="36"/>
                  </a:cxn>
                  <a:cxn ang="0">
                    <a:pos x="16" y="27"/>
                  </a:cxn>
                  <a:cxn ang="0">
                    <a:pos x="5" y="36"/>
                  </a:cxn>
                  <a:cxn ang="0">
                    <a:pos x="10" y="21"/>
                  </a:cxn>
                  <a:cxn ang="0">
                    <a:pos x="0" y="13"/>
                  </a:cxn>
                </a:cxnLst>
                <a:rect l="0" t="0" r="r" b="b"/>
                <a:pathLst>
                  <a:path w="34" h="37">
                    <a:moveTo>
                      <a:pt x="0" y="13"/>
                    </a:moveTo>
                    <a:lnTo>
                      <a:pt x="12" y="13"/>
                    </a:lnTo>
                    <a:lnTo>
                      <a:pt x="16" y="0"/>
                    </a:lnTo>
                    <a:lnTo>
                      <a:pt x="21" y="13"/>
                    </a:lnTo>
                    <a:lnTo>
                      <a:pt x="33" y="13"/>
                    </a:lnTo>
                    <a:lnTo>
                      <a:pt x="23" y="21"/>
                    </a:lnTo>
                    <a:lnTo>
                      <a:pt x="27" y="36"/>
                    </a:lnTo>
                    <a:lnTo>
                      <a:pt x="16" y="27"/>
                    </a:lnTo>
                    <a:lnTo>
                      <a:pt x="5" y="36"/>
                    </a:lnTo>
                    <a:lnTo>
                      <a:pt x="10" y="21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562" y="348"/>
                <a:ext cx="34" cy="42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1" y="13"/>
                  </a:cxn>
                  <a:cxn ang="0">
                    <a:pos x="16" y="0"/>
                  </a:cxn>
                  <a:cxn ang="0">
                    <a:pos x="21" y="13"/>
                  </a:cxn>
                  <a:cxn ang="0">
                    <a:pos x="33" y="13"/>
                  </a:cxn>
                  <a:cxn ang="0">
                    <a:pos x="23" y="23"/>
                  </a:cxn>
                  <a:cxn ang="0">
                    <a:pos x="27" y="38"/>
                  </a:cxn>
                  <a:cxn ang="0">
                    <a:pos x="16" y="27"/>
                  </a:cxn>
                  <a:cxn ang="0">
                    <a:pos x="6" y="38"/>
                  </a:cxn>
                  <a:cxn ang="0">
                    <a:pos x="9" y="23"/>
                  </a:cxn>
                  <a:cxn ang="0">
                    <a:pos x="0" y="13"/>
                  </a:cxn>
                </a:cxnLst>
                <a:rect l="0" t="0" r="r" b="b"/>
                <a:pathLst>
                  <a:path w="34" h="39">
                    <a:moveTo>
                      <a:pt x="0" y="13"/>
                    </a:moveTo>
                    <a:lnTo>
                      <a:pt x="11" y="13"/>
                    </a:lnTo>
                    <a:lnTo>
                      <a:pt x="16" y="0"/>
                    </a:lnTo>
                    <a:lnTo>
                      <a:pt x="21" y="13"/>
                    </a:lnTo>
                    <a:lnTo>
                      <a:pt x="33" y="13"/>
                    </a:lnTo>
                    <a:lnTo>
                      <a:pt x="23" y="23"/>
                    </a:lnTo>
                    <a:lnTo>
                      <a:pt x="27" y="38"/>
                    </a:lnTo>
                    <a:lnTo>
                      <a:pt x="16" y="27"/>
                    </a:lnTo>
                    <a:lnTo>
                      <a:pt x="6" y="38"/>
                    </a:lnTo>
                    <a:lnTo>
                      <a:pt x="9" y="23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499" y="105"/>
                <a:ext cx="33" cy="39"/>
              </a:xfrm>
              <a:custGeom>
                <a:avLst/>
                <a:gdLst/>
                <a:ahLst/>
                <a:cxnLst>
                  <a:cxn ang="0">
                    <a:pos x="32" y="13"/>
                  </a:cxn>
                  <a:cxn ang="0">
                    <a:pos x="21" y="13"/>
                  </a:cxn>
                  <a:cxn ang="0">
                    <a:pos x="17" y="0"/>
                  </a:cxn>
                  <a:cxn ang="0">
                    <a:pos x="11" y="13"/>
                  </a:cxn>
                  <a:cxn ang="0">
                    <a:pos x="0" y="13"/>
                  </a:cxn>
                  <a:cxn ang="0">
                    <a:pos x="9" y="22"/>
                  </a:cxn>
                  <a:cxn ang="0">
                    <a:pos x="5" y="38"/>
                  </a:cxn>
                  <a:cxn ang="0">
                    <a:pos x="17" y="28"/>
                  </a:cxn>
                  <a:cxn ang="0">
                    <a:pos x="27" y="38"/>
                  </a:cxn>
                  <a:cxn ang="0">
                    <a:pos x="23" y="22"/>
                  </a:cxn>
                  <a:cxn ang="0">
                    <a:pos x="32" y="13"/>
                  </a:cxn>
                </a:cxnLst>
                <a:rect l="0" t="0" r="r" b="b"/>
                <a:pathLst>
                  <a:path w="33" h="39">
                    <a:moveTo>
                      <a:pt x="32" y="13"/>
                    </a:moveTo>
                    <a:lnTo>
                      <a:pt x="21" y="13"/>
                    </a:lnTo>
                    <a:lnTo>
                      <a:pt x="17" y="0"/>
                    </a:lnTo>
                    <a:lnTo>
                      <a:pt x="11" y="13"/>
                    </a:lnTo>
                    <a:lnTo>
                      <a:pt x="0" y="13"/>
                    </a:lnTo>
                    <a:lnTo>
                      <a:pt x="9" y="22"/>
                    </a:lnTo>
                    <a:lnTo>
                      <a:pt x="5" y="38"/>
                    </a:lnTo>
                    <a:lnTo>
                      <a:pt x="17" y="28"/>
                    </a:lnTo>
                    <a:lnTo>
                      <a:pt x="27" y="38"/>
                    </a:lnTo>
                    <a:lnTo>
                      <a:pt x="23" y="22"/>
                    </a:lnTo>
                    <a:lnTo>
                      <a:pt x="32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445" y="159"/>
                <a:ext cx="34" cy="40"/>
              </a:xfrm>
              <a:custGeom>
                <a:avLst/>
                <a:gdLst/>
                <a:ahLst/>
                <a:cxnLst>
                  <a:cxn ang="0">
                    <a:pos x="33" y="13"/>
                  </a:cxn>
                  <a:cxn ang="0">
                    <a:pos x="21" y="13"/>
                  </a:cxn>
                  <a:cxn ang="0">
                    <a:pos x="17" y="0"/>
                  </a:cxn>
                  <a:cxn ang="0">
                    <a:pos x="11" y="13"/>
                  </a:cxn>
                  <a:cxn ang="0">
                    <a:pos x="0" y="13"/>
                  </a:cxn>
                  <a:cxn ang="0">
                    <a:pos x="9" y="21"/>
                  </a:cxn>
                  <a:cxn ang="0">
                    <a:pos x="6" y="37"/>
                  </a:cxn>
                  <a:cxn ang="0">
                    <a:pos x="17" y="27"/>
                  </a:cxn>
                  <a:cxn ang="0">
                    <a:pos x="28" y="37"/>
                  </a:cxn>
                  <a:cxn ang="0">
                    <a:pos x="24" y="21"/>
                  </a:cxn>
                  <a:cxn ang="0">
                    <a:pos x="33" y="13"/>
                  </a:cxn>
                </a:cxnLst>
                <a:rect l="0" t="0" r="r" b="b"/>
                <a:pathLst>
                  <a:path w="34" h="38">
                    <a:moveTo>
                      <a:pt x="33" y="13"/>
                    </a:moveTo>
                    <a:lnTo>
                      <a:pt x="21" y="13"/>
                    </a:lnTo>
                    <a:lnTo>
                      <a:pt x="17" y="0"/>
                    </a:lnTo>
                    <a:lnTo>
                      <a:pt x="11" y="13"/>
                    </a:lnTo>
                    <a:lnTo>
                      <a:pt x="0" y="13"/>
                    </a:lnTo>
                    <a:lnTo>
                      <a:pt x="9" y="21"/>
                    </a:lnTo>
                    <a:lnTo>
                      <a:pt x="6" y="37"/>
                    </a:lnTo>
                    <a:lnTo>
                      <a:pt x="17" y="27"/>
                    </a:lnTo>
                    <a:lnTo>
                      <a:pt x="28" y="37"/>
                    </a:lnTo>
                    <a:lnTo>
                      <a:pt x="24" y="21"/>
                    </a:lnTo>
                    <a:lnTo>
                      <a:pt x="33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424" y="218"/>
                <a:ext cx="34" cy="39"/>
              </a:xfrm>
              <a:custGeom>
                <a:avLst/>
                <a:gdLst/>
                <a:ahLst/>
                <a:cxnLst>
                  <a:cxn ang="0">
                    <a:pos x="32" y="13"/>
                  </a:cxn>
                  <a:cxn ang="0">
                    <a:pos x="21" y="13"/>
                  </a:cxn>
                  <a:cxn ang="0">
                    <a:pos x="17" y="0"/>
                  </a:cxn>
                  <a:cxn ang="0">
                    <a:pos x="11" y="13"/>
                  </a:cxn>
                  <a:cxn ang="0">
                    <a:pos x="0" y="13"/>
                  </a:cxn>
                  <a:cxn ang="0">
                    <a:pos x="9" y="21"/>
                  </a:cxn>
                  <a:cxn ang="0">
                    <a:pos x="5" y="37"/>
                  </a:cxn>
                  <a:cxn ang="0">
                    <a:pos x="17" y="27"/>
                  </a:cxn>
                  <a:cxn ang="0">
                    <a:pos x="27" y="37"/>
                  </a:cxn>
                  <a:cxn ang="0">
                    <a:pos x="23" y="21"/>
                  </a:cxn>
                  <a:cxn ang="0">
                    <a:pos x="32" y="13"/>
                  </a:cxn>
                </a:cxnLst>
                <a:rect l="0" t="0" r="r" b="b"/>
                <a:pathLst>
                  <a:path w="33" h="38">
                    <a:moveTo>
                      <a:pt x="32" y="13"/>
                    </a:moveTo>
                    <a:lnTo>
                      <a:pt x="21" y="13"/>
                    </a:lnTo>
                    <a:lnTo>
                      <a:pt x="17" y="0"/>
                    </a:lnTo>
                    <a:lnTo>
                      <a:pt x="11" y="13"/>
                    </a:lnTo>
                    <a:lnTo>
                      <a:pt x="0" y="13"/>
                    </a:lnTo>
                    <a:lnTo>
                      <a:pt x="9" y="21"/>
                    </a:lnTo>
                    <a:lnTo>
                      <a:pt x="5" y="37"/>
                    </a:lnTo>
                    <a:lnTo>
                      <a:pt x="17" y="27"/>
                    </a:lnTo>
                    <a:lnTo>
                      <a:pt x="27" y="37"/>
                    </a:lnTo>
                    <a:lnTo>
                      <a:pt x="23" y="21"/>
                    </a:lnTo>
                    <a:lnTo>
                      <a:pt x="32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449" y="285"/>
                <a:ext cx="34" cy="38"/>
              </a:xfrm>
              <a:custGeom>
                <a:avLst/>
                <a:gdLst/>
                <a:ahLst/>
                <a:cxnLst>
                  <a:cxn ang="0">
                    <a:pos x="33" y="13"/>
                  </a:cxn>
                  <a:cxn ang="0">
                    <a:pos x="21" y="13"/>
                  </a:cxn>
                  <a:cxn ang="0">
                    <a:pos x="17" y="0"/>
                  </a:cxn>
                  <a:cxn ang="0">
                    <a:pos x="11" y="13"/>
                  </a:cxn>
                  <a:cxn ang="0">
                    <a:pos x="0" y="13"/>
                  </a:cxn>
                  <a:cxn ang="0">
                    <a:pos x="10" y="22"/>
                  </a:cxn>
                  <a:cxn ang="0">
                    <a:pos x="6" y="37"/>
                  </a:cxn>
                  <a:cxn ang="0">
                    <a:pos x="17" y="27"/>
                  </a:cxn>
                  <a:cxn ang="0">
                    <a:pos x="27" y="37"/>
                  </a:cxn>
                  <a:cxn ang="0">
                    <a:pos x="24" y="22"/>
                  </a:cxn>
                  <a:cxn ang="0">
                    <a:pos x="33" y="13"/>
                  </a:cxn>
                </a:cxnLst>
                <a:rect l="0" t="0" r="r" b="b"/>
                <a:pathLst>
                  <a:path w="34" h="38">
                    <a:moveTo>
                      <a:pt x="33" y="13"/>
                    </a:moveTo>
                    <a:lnTo>
                      <a:pt x="21" y="13"/>
                    </a:lnTo>
                    <a:lnTo>
                      <a:pt x="17" y="0"/>
                    </a:lnTo>
                    <a:lnTo>
                      <a:pt x="11" y="13"/>
                    </a:lnTo>
                    <a:lnTo>
                      <a:pt x="0" y="13"/>
                    </a:lnTo>
                    <a:lnTo>
                      <a:pt x="10" y="22"/>
                    </a:lnTo>
                    <a:lnTo>
                      <a:pt x="6" y="37"/>
                    </a:lnTo>
                    <a:lnTo>
                      <a:pt x="17" y="27"/>
                    </a:lnTo>
                    <a:lnTo>
                      <a:pt x="27" y="37"/>
                    </a:lnTo>
                    <a:lnTo>
                      <a:pt x="24" y="22"/>
                    </a:lnTo>
                    <a:lnTo>
                      <a:pt x="33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491" y="332"/>
                <a:ext cx="34" cy="41"/>
              </a:xfrm>
              <a:custGeom>
                <a:avLst/>
                <a:gdLst/>
                <a:ahLst/>
                <a:cxnLst>
                  <a:cxn ang="0">
                    <a:pos x="33" y="13"/>
                  </a:cxn>
                  <a:cxn ang="0">
                    <a:pos x="22" y="13"/>
                  </a:cxn>
                  <a:cxn ang="0">
                    <a:pos x="17" y="0"/>
                  </a:cxn>
                  <a:cxn ang="0">
                    <a:pos x="12" y="13"/>
                  </a:cxn>
                  <a:cxn ang="0">
                    <a:pos x="0" y="13"/>
                  </a:cxn>
                  <a:cxn ang="0">
                    <a:pos x="10" y="22"/>
                  </a:cxn>
                  <a:cxn ang="0">
                    <a:pos x="6" y="37"/>
                  </a:cxn>
                  <a:cxn ang="0">
                    <a:pos x="17" y="28"/>
                  </a:cxn>
                  <a:cxn ang="0">
                    <a:pos x="28" y="37"/>
                  </a:cxn>
                  <a:cxn ang="0">
                    <a:pos x="24" y="22"/>
                  </a:cxn>
                  <a:cxn ang="0">
                    <a:pos x="33" y="13"/>
                  </a:cxn>
                </a:cxnLst>
                <a:rect l="0" t="0" r="r" b="b"/>
                <a:pathLst>
                  <a:path w="34" h="38">
                    <a:moveTo>
                      <a:pt x="33" y="13"/>
                    </a:moveTo>
                    <a:lnTo>
                      <a:pt x="22" y="13"/>
                    </a:lnTo>
                    <a:lnTo>
                      <a:pt x="17" y="0"/>
                    </a:lnTo>
                    <a:lnTo>
                      <a:pt x="12" y="13"/>
                    </a:lnTo>
                    <a:lnTo>
                      <a:pt x="0" y="13"/>
                    </a:lnTo>
                    <a:lnTo>
                      <a:pt x="10" y="22"/>
                    </a:lnTo>
                    <a:lnTo>
                      <a:pt x="6" y="37"/>
                    </a:lnTo>
                    <a:lnTo>
                      <a:pt x="17" y="28"/>
                    </a:lnTo>
                    <a:lnTo>
                      <a:pt x="28" y="37"/>
                    </a:lnTo>
                    <a:lnTo>
                      <a:pt x="24" y="22"/>
                    </a:lnTo>
                    <a:lnTo>
                      <a:pt x="33" y="13"/>
                    </a:lnTo>
                  </a:path>
                </a:pathLst>
              </a:custGeom>
              <a:solidFill>
                <a:srgbClr val="E0E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7" name="Line 33"/>
          <p:cNvSpPr>
            <a:spLocks noChangeShapeType="1"/>
          </p:cNvSpPr>
          <p:nvPr userDrawn="1"/>
        </p:nvSpPr>
        <p:spPr bwMode="auto">
          <a:xfrm>
            <a:off x="134938" y="693738"/>
            <a:ext cx="8839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5825" y="6629400"/>
            <a:ext cx="1657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pl-PL"/>
              <a:t>         </a:t>
            </a:r>
            <a:fld id="{641CD50D-1530-43DF-86EE-8DE41EA6537B}" type="datetime4">
              <a:rPr lang="pl-PL"/>
              <a:pPr>
                <a:defRPr/>
              </a:pPr>
              <a:t>29 października 2015</a:t>
            </a:fld>
            <a:endParaRPr lang="pl-PL"/>
          </a:p>
        </p:txBody>
      </p:sp>
      <p:sp>
        <p:nvSpPr>
          <p:cNvPr id="1062" name="Line 38"/>
          <p:cNvSpPr>
            <a:spLocks noChangeShapeType="1"/>
          </p:cNvSpPr>
          <p:nvPr userDrawn="1"/>
        </p:nvSpPr>
        <p:spPr bwMode="auto">
          <a:xfrm>
            <a:off x="179388" y="6597650"/>
            <a:ext cx="8839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3" name="Text Box 39"/>
          <p:cNvSpPr txBox="1">
            <a:spLocks noChangeArrowheads="1"/>
          </p:cNvSpPr>
          <p:nvPr userDrawn="1"/>
        </p:nvSpPr>
        <p:spPr bwMode="auto">
          <a:xfrm>
            <a:off x="109538" y="6623050"/>
            <a:ext cx="850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900">
                <a:latin typeface="Arial" charset="0"/>
              </a:rPr>
              <a:t>Iwona Sagan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 dirty="0" smtClean="0"/>
              <a:t>         </a:t>
            </a:r>
            <a:fld id="{743B4692-AE2F-4680-8F3B-E8E05A56211A}" type="datetime4">
              <a:rPr lang="pl-PL" smtClean="0"/>
              <a:pPr/>
              <a:t>29 października 2015</a:t>
            </a:fld>
            <a:endParaRPr lang="pl-PL" dirty="0" smtClean="0"/>
          </a:p>
        </p:txBody>
      </p:sp>
      <p:sp>
        <p:nvSpPr>
          <p:cNvPr id="2051" name="pole tekstowe 2"/>
          <p:cNvSpPr txBox="1">
            <a:spLocks noChangeArrowheads="1"/>
          </p:cNvSpPr>
          <p:nvPr/>
        </p:nvSpPr>
        <p:spPr bwMode="auto">
          <a:xfrm>
            <a:off x="1208088" y="908050"/>
            <a:ext cx="6654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/>
              <a:t>Jak stymulować rozwój gospodarczy Gdańska?</a:t>
            </a:r>
            <a:endParaRPr lang="pl-PL" b="1"/>
          </a:p>
          <a:p>
            <a:endParaRPr lang="pl-PL"/>
          </a:p>
          <a:p>
            <a:r>
              <a:rPr lang="pl-PL"/>
              <a:t>Iwona Sagan</a:t>
            </a:r>
            <a:endParaRPr lang="en-US"/>
          </a:p>
        </p:txBody>
      </p:sp>
      <p:sp>
        <p:nvSpPr>
          <p:cNvPr id="2052" name="AutoShape 6" descr="http://www.bigphoto.pl/foto/gdansk_big.jpg"/>
          <p:cNvSpPr>
            <a:spLocks noChangeAspect="1" noChangeArrowheads="1"/>
          </p:cNvSpPr>
          <p:nvPr/>
        </p:nvSpPr>
        <p:spPr bwMode="auto">
          <a:xfrm>
            <a:off x="4464050" y="-465138"/>
            <a:ext cx="6296025" cy="9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3" name="pole tekstowe 6"/>
          <p:cNvSpPr txBox="1">
            <a:spLocks noChangeArrowheads="1"/>
          </p:cNvSpPr>
          <p:nvPr/>
        </p:nvSpPr>
        <p:spPr bwMode="auto">
          <a:xfrm>
            <a:off x="1547813" y="5949950"/>
            <a:ext cx="1270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800"/>
              <a:t>Źródło: Agencja Gazeta</a:t>
            </a:r>
            <a:endParaRPr lang="en-US" sz="80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2349500"/>
            <a:ext cx="58864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1016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 dirty="0" smtClean="0"/>
              <a:t>         </a:t>
            </a:r>
            <a:fld id="{3DF5EDB1-3C1A-42D5-A08A-859639585675}" type="datetime4">
              <a:rPr lang="pl-PL" smtClean="0"/>
              <a:pPr/>
              <a:t>29 października 2015</a:t>
            </a:fld>
            <a:endParaRPr lang="pl-PL" dirty="0" smtClean="0"/>
          </a:p>
        </p:txBody>
      </p:sp>
      <p:sp>
        <p:nvSpPr>
          <p:cNvPr id="3075" name="pole tekstowe 2"/>
          <p:cNvSpPr txBox="1">
            <a:spLocks noChangeArrowheads="1"/>
          </p:cNvSpPr>
          <p:nvPr/>
        </p:nvSpPr>
        <p:spPr bwMode="auto">
          <a:xfrm>
            <a:off x="1547813" y="1052513"/>
            <a:ext cx="5761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Rozwój gospodarczy miasta w polityce miejskiej i</a:t>
            </a:r>
          </a:p>
          <a:p>
            <a:r>
              <a:rPr lang="pl-PL"/>
              <a:t>planach zagospodarowania przestrzennego</a:t>
            </a:r>
            <a:endParaRPr lang="en-US"/>
          </a:p>
        </p:txBody>
      </p:sp>
      <p:sp>
        <p:nvSpPr>
          <p:cNvPr id="3076" name="pole tekstowe 3"/>
          <p:cNvSpPr txBox="1">
            <a:spLocks noChangeArrowheads="1"/>
          </p:cNvSpPr>
          <p:nvPr/>
        </p:nvSpPr>
        <p:spPr bwMode="auto">
          <a:xfrm>
            <a:off x="684213" y="2924175"/>
            <a:ext cx="7826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-"/>
            </a:pPr>
            <a:r>
              <a:rPr lang="pl-PL" sz="1800"/>
              <a:t> rozwój gospodarczy miasta jest najefektywniej stymulowany w ramach </a:t>
            </a:r>
          </a:p>
          <a:p>
            <a:pPr algn="l"/>
            <a:r>
              <a:rPr lang="pl-PL" sz="1800"/>
              <a:t>polityki miejskiej poprzez poprawę jakości świadczonych usług publicznych</a:t>
            </a:r>
            <a:endParaRPr lang="en-US" sz="1800"/>
          </a:p>
        </p:txBody>
      </p:sp>
      <p:sp>
        <p:nvSpPr>
          <p:cNvPr id="3077" name="pole tekstowe 8"/>
          <p:cNvSpPr txBox="1">
            <a:spLocks noChangeArrowheads="1"/>
          </p:cNvSpPr>
          <p:nvPr/>
        </p:nvSpPr>
        <p:spPr bwMode="auto">
          <a:xfrm>
            <a:off x="1258888" y="4365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/>
              <a:t>  </a:t>
            </a:r>
            <a:endParaRPr lang="en-US"/>
          </a:p>
        </p:txBody>
      </p:sp>
      <p:sp>
        <p:nvSpPr>
          <p:cNvPr id="7" name="pole tekstowe 4"/>
          <p:cNvSpPr txBox="1">
            <a:spLocks noChangeArrowheads="1"/>
          </p:cNvSpPr>
          <p:nvPr/>
        </p:nvSpPr>
        <p:spPr bwMode="auto">
          <a:xfrm>
            <a:off x="755650" y="4724400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1800"/>
              <a:t>-  rozwój gospodarczy miasta jest najefektywniej stymulowany w ramach </a:t>
            </a:r>
          </a:p>
          <a:p>
            <a:pPr algn="l"/>
            <a:r>
              <a:rPr lang="pl-PL" sz="1800"/>
              <a:t>przestrzennego zagospodarowania miasta poprzez dostępność i jakość</a:t>
            </a:r>
          </a:p>
          <a:p>
            <a:pPr algn="l"/>
            <a:r>
              <a:rPr lang="pl-PL" sz="1800"/>
              <a:t>infrastruktury usług publicznych</a:t>
            </a:r>
            <a:endParaRPr lang="en-US" sz="1800"/>
          </a:p>
        </p:txBody>
      </p:sp>
      <p:sp>
        <p:nvSpPr>
          <p:cNvPr id="8" name="pole tekstowe 7"/>
          <p:cNvSpPr txBox="1">
            <a:spLocks noChangeArrowheads="1"/>
          </p:cNvSpPr>
          <p:nvPr/>
        </p:nvSpPr>
        <p:spPr bwMode="auto">
          <a:xfrm>
            <a:off x="684213" y="2276475"/>
            <a:ext cx="249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/>
              <a:t>W polityce miejskiej:</a:t>
            </a:r>
            <a:endParaRPr lang="en-US"/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684213" y="3933825"/>
            <a:ext cx="5527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/>
              <a:t>W planach zagospodarowania przestrzennego: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 smtClean="0"/>
              <a:t>         </a:t>
            </a:r>
            <a:fld id="{3F4F4883-4688-4455-8360-6698DBF03113}" type="datetime4">
              <a:rPr lang="pl-PL" smtClean="0"/>
              <a:pPr/>
              <a:t>29 października 2015</a:t>
            </a:fld>
            <a:endParaRPr lang="pl-PL" smtClean="0"/>
          </a:p>
        </p:txBody>
      </p:sp>
      <p:sp>
        <p:nvSpPr>
          <p:cNvPr id="3" name="pole tekstowe 2"/>
          <p:cNvSpPr txBox="1">
            <a:spLocks noChangeArrowheads="1"/>
          </p:cNvSpPr>
          <p:nvPr/>
        </p:nvSpPr>
        <p:spPr bwMode="auto">
          <a:xfrm>
            <a:off x="93663" y="4400550"/>
            <a:ext cx="903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l-PL" sz="1600"/>
              <a:t>pomoc i opieka społeczna, w tym nad osobami starszymi		rozmieszczenie i </a:t>
            </a:r>
          </a:p>
          <a:p>
            <a:pPr marL="0" lvl="1" algn="l"/>
            <a:r>
              <a:rPr lang="pl-PL" sz="1600"/>
              <a:t>           dostępność placówek pomocy i opieki społecznej, w tym wsparcia osób starszych i starych</a:t>
            </a:r>
            <a:endParaRPr lang="en-US" sz="1600"/>
          </a:p>
        </p:txBody>
      </p:sp>
      <p:sp>
        <p:nvSpPr>
          <p:cNvPr id="11" name="pole tekstowe 4"/>
          <p:cNvSpPr txBox="1">
            <a:spLocks noChangeArrowheads="1"/>
          </p:cNvSpPr>
          <p:nvPr/>
        </p:nvSpPr>
        <p:spPr bwMode="auto">
          <a:xfrm>
            <a:off x="539750" y="5229225"/>
            <a:ext cx="769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1800"/>
              <a:t>System przestrzeni publicznych, w tym przestrzeni zielonych, jako spoiwo </a:t>
            </a:r>
          </a:p>
          <a:p>
            <a:pPr algn="l"/>
            <a:r>
              <a:rPr lang="pl-PL" sz="1800"/>
              <a:t>konstytuujące istotę miasta</a:t>
            </a:r>
            <a:endParaRPr lang="en-US" sz="1800"/>
          </a:p>
        </p:txBody>
      </p:sp>
      <p:sp>
        <p:nvSpPr>
          <p:cNvPr id="16" name="Strzałka w prawo 15"/>
          <p:cNvSpPr>
            <a:spLocks noChangeArrowheads="1"/>
          </p:cNvSpPr>
          <p:nvPr/>
        </p:nvSpPr>
        <p:spPr bwMode="auto">
          <a:xfrm>
            <a:off x="3132138" y="1484313"/>
            <a:ext cx="647700" cy="144462"/>
          </a:xfrm>
          <a:prstGeom prst="rightArrow">
            <a:avLst>
              <a:gd name="adj1" fmla="val 50000"/>
              <a:gd name="adj2" fmla="val 4981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" name="Strzałka w prawo 17"/>
          <p:cNvSpPr>
            <a:spLocks noChangeArrowheads="1"/>
          </p:cNvSpPr>
          <p:nvPr/>
        </p:nvSpPr>
        <p:spPr bwMode="auto">
          <a:xfrm>
            <a:off x="1331913" y="2133600"/>
            <a:ext cx="647700" cy="142875"/>
          </a:xfrm>
          <a:prstGeom prst="rightArrow">
            <a:avLst>
              <a:gd name="adj1" fmla="val 50000"/>
              <a:gd name="adj2" fmla="val 503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" name="Strzałka w prawo 19"/>
          <p:cNvSpPr>
            <a:spLocks noChangeArrowheads="1"/>
          </p:cNvSpPr>
          <p:nvPr/>
        </p:nvSpPr>
        <p:spPr bwMode="auto">
          <a:xfrm>
            <a:off x="1258888" y="1773238"/>
            <a:ext cx="649287" cy="142875"/>
          </a:xfrm>
          <a:prstGeom prst="rightArrow">
            <a:avLst>
              <a:gd name="adj1" fmla="val 50000"/>
              <a:gd name="adj2" fmla="val 5049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" name="Strzałka w prawo 20"/>
          <p:cNvSpPr>
            <a:spLocks noChangeArrowheads="1"/>
          </p:cNvSpPr>
          <p:nvPr/>
        </p:nvSpPr>
        <p:spPr bwMode="auto">
          <a:xfrm>
            <a:off x="1835150" y="2492375"/>
            <a:ext cx="649288" cy="144463"/>
          </a:xfrm>
          <a:prstGeom prst="rightArrow">
            <a:avLst>
              <a:gd name="adj1" fmla="val 50000"/>
              <a:gd name="adj2" fmla="val 4993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2" name="Strzałka w prawo 21"/>
          <p:cNvSpPr>
            <a:spLocks noChangeArrowheads="1"/>
          </p:cNvSpPr>
          <p:nvPr/>
        </p:nvSpPr>
        <p:spPr bwMode="auto">
          <a:xfrm>
            <a:off x="2987675" y="2852738"/>
            <a:ext cx="647700" cy="144462"/>
          </a:xfrm>
          <a:prstGeom prst="rightArrow">
            <a:avLst>
              <a:gd name="adj1" fmla="val 50000"/>
              <a:gd name="adj2" fmla="val 4981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3" name="Strzałka w prawo 22"/>
          <p:cNvSpPr>
            <a:spLocks noChangeArrowheads="1"/>
          </p:cNvSpPr>
          <p:nvPr/>
        </p:nvSpPr>
        <p:spPr bwMode="auto">
          <a:xfrm>
            <a:off x="5508625" y="4508500"/>
            <a:ext cx="647700" cy="144463"/>
          </a:xfrm>
          <a:prstGeom prst="rightArrow">
            <a:avLst>
              <a:gd name="adj1" fmla="val 50000"/>
              <a:gd name="adj2" fmla="val 4981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5" name="pole tekstowe 24"/>
          <p:cNvSpPr txBox="1">
            <a:spLocks noChangeArrowheads="1"/>
          </p:cNvSpPr>
          <p:nvPr/>
        </p:nvSpPr>
        <p:spPr bwMode="auto">
          <a:xfrm>
            <a:off x="119063" y="1125538"/>
            <a:ext cx="9077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1600"/>
              <a:t>miejska komunikacja publiczna	 infrastruktura drogowa, łączności i telekomunikacji (ITC)</a:t>
            </a:r>
            <a:endParaRPr lang="en-US" sz="1600"/>
          </a:p>
        </p:txBody>
      </p:sp>
      <p:sp>
        <p:nvSpPr>
          <p:cNvPr id="26" name="Strzałka w prawo 25"/>
          <p:cNvSpPr>
            <a:spLocks noChangeArrowheads="1"/>
          </p:cNvSpPr>
          <p:nvPr/>
        </p:nvSpPr>
        <p:spPr bwMode="auto">
          <a:xfrm>
            <a:off x="3132138" y="1196975"/>
            <a:ext cx="647700" cy="144463"/>
          </a:xfrm>
          <a:prstGeom prst="rightArrow">
            <a:avLst>
              <a:gd name="adj1" fmla="val 50000"/>
              <a:gd name="adj2" fmla="val 4981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7" name="pole tekstowe 26"/>
          <p:cNvSpPr txBox="1">
            <a:spLocks noChangeArrowheads="1"/>
          </p:cNvSpPr>
          <p:nvPr/>
        </p:nvSpPr>
        <p:spPr bwMode="auto">
          <a:xfrm>
            <a:off x="104775" y="1412875"/>
            <a:ext cx="9064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1600"/>
              <a:t> zaopatrzenie w energię i wodę	infrastruktura energetyczna, wodociągowa, kanalizacyjna</a:t>
            </a:r>
            <a:endParaRPr lang="en-US" sz="1600"/>
          </a:p>
        </p:txBody>
      </p:sp>
      <p:sp>
        <p:nvSpPr>
          <p:cNvPr id="28" name="pole tekstowe 27"/>
          <p:cNvSpPr txBox="1">
            <a:spLocks noChangeArrowheads="1"/>
          </p:cNvSpPr>
          <p:nvPr/>
        </p:nvSpPr>
        <p:spPr bwMode="auto">
          <a:xfrm>
            <a:off x="98425" y="1700213"/>
            <a:ext cx="82502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1600"/>
              <a:t> edukacja	 	rozmieszczenie i dostępność placówek edukacji wszystkich szczebli;</a:t>
            </a:r>
            <a:endParaRPr lang="en-US" sz="1600"/>
          </a:p>
        </p:txBody>
      </p:sp>
      <p:sp>
        <p:nvSpPr>
          <p:cNvPr id="29" name="pole tekstowe 28"/>
          <p:cNvSpPr txBox="1">
            <a:spLocks noChangeArrowheads="1"/>
          </p:cNvSpPr>
          <p:nvPr/>
        </p:nvSpPr>
        <p:spPr bwMode="auto">
          <a:xfrm>
            <a:off x="134938" y="2058988"/>
            <a:ext cx="7261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1600"/>
              <a:t>zdrowie		 rozmieszczenie i dostępność placówek opieki zdrowotnej</a:t>
            </a:r>
            <a:endParaRPr lang="en-US" sz="1600"/>
          </a:p>
        </p:txBody>
      </p:sp>
      <p:sp>
        <p:nvSpPr>
          <p:cNvPr id="30" name="pole tekstowe 29"/>
          <p:cNvSpPr txBox="1">
            <a:spLocks noChangeArrowheads="1"/>
          </p:cNvSpPr>
          <p:nvPr/>
        </p:nvSpPr>
        <p:spPr bwMode="auto">
          <a:xfrm>
            <a:off x="179388" y="2427288"/>
            <a:ext cx="662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l-PL" sz="1600"/>
              <a:t>mieszkalnictwo	           komunalne i socjalne zasoby mieszkaniowe</a:t>
            </a:r>
            <a:endParaRPr lang="en-US" sz="1600"/>
          </a:p>
        </p:txBody>
      </p:sp>
      <p:sp>
        <p:nvSpPr>
          <p:cNvPr id="31" name="pole tekstowe 30"/>
          <p:cNvSpPr txBox="1"/>
          <p:nvPr/>
        </p:nvSpPr>
        <p:spPr>
          <a:xfrm>
            <a:off x="117170" y="2754551"/>
            <a:ext cx="9026830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l-PL" sz="1600" dirty="0"/>
              <a:t> bezpieczeństwo i porządek	 	rozmieszczenie i dostępność placówek bezpieczeństwa i</a:t>
            </a:r>
          </a:p>
          <a:p>
            <a:pPr algn="l">
              <a:defRPr/>
            </a:pPr>
            <a:r>
              <a:rPr lang="pl-PL" sz="1600" dirty="0"/>
              <a:t>			 	porządku publicznego: </a:t>
            </a:r>
          </a:p>
          <a:p>
            <a:pPr lvl="6">
              <a:defRPr/>
            </a:pPr>
            <a:r>
              <a:rPr lang="pl-PL" sz="1600" dirty="0"/>
              <a:t>	- posterunki policji,</a:t>
            </a:r>
          </a:p>
          <a:p>
            <a:pPr lvl="1" algn="l">
              <a:defRPr/>
            </a:pPr>
            <a:r>
              <a:rPr lang="pl-PL" sz="1600" dirty="0"/>
              <a:t> 				- punkty pogotowia medycznego</a:t>
            </a:r>
          </a:p>
          <a:p>
            <a:pPr lvl="1" algn="l">
              <a:defRPr/>
            </a:pPr>
            <a:r>
              <a:rPr lang="pl-PL" sz="1600" dirty="0"/>
              <a:t> 				- bazy straży pożarnej</a:t>
            </a:r>
          </a:p>
          <a:p>
            <a:pPr lvl="1" algn="l">
              <a:defRPr/>
            </a:pPr>
            <a:r>
              <a:rPr lang="pl-PL" sz="1600" dirty="0"/>
              <a:t> 				- punkty zbiórki i wysypiska śmieci;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6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/>
      <p:bldP spid="26" grpId="0" animBg="1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 smtClean="0"/>
              <a:t>         </a:t>
            </a:r>
            <a:fld id="{04EDE7A5-0AFA-42EF-A569-A7F4C8E85066}" type="datetime4">
              <a:rPr lang="pl-PL" smtClean="0"/>
              <a:pPr/>
              <a:t>29 października 2015</a:t>
            </a:fld>
            <a:endParaRPr lang="pl-PL" smtClean="0"/>
          </a:p>
        </p:txBody>
      </p:sp>
      <p:sp>
        <p:nvSpPr>
          <p:cNvPr id="5123" name="pole tekstowe 2"/>
          <p:cNvSpPr txBox="1">
            <a:spLocks noChangeArrowheads="1"/>
          </p:cNvSpPr>
          <p:nvPr/>
        </p:nvSpPr>
        <p:spPr bwMode="auto">
          <a:xfrm>
            <a:off x="611188" y="3933825"/>
            <a:ext cx="7775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l-PL"/>
              <a:t>Przewidzenie i uwzględnienie w planie kierunków zmian społecznych i gospodarczych, a nie prosta ekstrapolacja istniejących dziś tendencji i potrzeb</a:t>
            </a:r>
            <a:endParaRPr lang="en-US"/>
          </a:p>
        </p:txBody>
      </p:sp>
      <p:sp>
        <p:nvSpPr>
          <p:cNvPr id="5124" name="pole tekstowe 4"/>
          <p:cNvSpPr txBox="1">
            <a:spLocks noChangeArrowheads="1"/>
          </p:cNvSpPr>
          <p:nvPr/>
        </p:nvSpPr>
        <p:spPr bwMode="auto">
          <a:xfrm>
            <a:off x="611188" y="1916113"/>
            <a:ext cx="70453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/>
              <a:t>Rozwój funkcji endogenicznych służących podnoszeniu</a:t>
            </a:r>
          </a:p>
          <a:p>
            <a:pPr algn="l"/>
            <a:r>
              <a:rPr lang="pl-PL"/>
              <a:t>jakości życia mieszkańców jako bodziec stymulacji rozwoju</a:t>
            </a:r>
          </a:p>
          <a:p>
            <a:pPr algn="l"/>
            <a:r>
              <a:rPr lang="pl-PL"/>
              <a:t>funkcji egzogenicznych wynikających z napływu </a:t>
            </a:r>
          </a:p>
          <a:p>
            <a:pPr algn="l"/>
            <a:r>
              <a:rPr lang="pl-PL"/>
              <a:t>kapitału inwestycyjnego w sferze gospodarczej </a:t>
            </a:r>
            <a:endParaRPr lang="en-US"/>
          </a:p>
        </p:txBody>
      </p:sp>
      <p:sp>
        <p:nvSpPr>
          <p:cNvPr id="5125" name="pole tekstowe 5"/>
          <p:cNvSpPr txBox="1">
            <a:spLocks noChangeArrowheads="1"/>
          </p:cNvSpPr>
          <p:nvPr/>
        </p:nvSpPr>
        <p:spPr bwMode="auto">
          <a:xfrm>
            <a:off x="2843213" y="981075"/>
            <a:ext cx="3136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/>
              <a:t>Wyzwania Studium’ 2030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 smtClean="0"/>
              <a:t>         </a:t>
            </a:r>
            <a:fld id="{03A16566-974B-4079-99EA-D0D014D7DBEB}" type="datetime4">
              <a:rPr lang="pl-PL" smtClean="0"/>
              <a:pPr/>
              <a:t>29 października 2015</a:t>
            </a:fld>
            <a:endParaRPr lang="pl-PL" smtClean="0"/>
          </a:p>
        </p:txBody>
      </p:sp>
      <p:sp>
        <p:nvSpPr>
          <p:cNvPr id="6147" name="pole tekstowe 3"/>
          <p:cNvSpPr txBox="1">
            <a:spLocks noChangeArrowheads="1"/>
          </p:cNvSpPr>
          <p:nvPr/>
        </p:nvSpPr>
        <p:spPr bwMode="auto">
          <a:xfrm>
            <a:off x="468313" y="1916113"/>
            <a:ext cx="842486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pl-PL"/>
              <a:t> spójny system transportu tranzytowego wiążący kluczowe węzły </a:t>
            </a:r>
          </a:p>
          <a:p>
            <a:pPr algn="l"/>
            <a:r>
              <a:rPr lang="pl-PL"/>
              <a:t>  komunikacyjne czyli lotniskowo-portowe korytarze oraz obwodowe drogi</a:t>
            </a:r>
          </a:p>
          <a:p>
            <a:pPr algn="l"/>
            <a:r>
              <a:rPr lang="pl-PL"/>
              <a:t>  szybkiego ruchu;</a:t>
            </a:r>
          </a:p>
          <a:p>
            <a:pPr algn="l"/>
            <a:r>
              <a:rPr lang="pl-PL"/>
              <a:t>  </a:t>
            </a:r>
          </a:p>
          <a:p>
            <a:pPr algn="l">
              <a:buFont typeface="Arial" charset="0"/>
              <a:buChar char="•"/>
            </a:pPr>
            <a:r>
              <a:rPr lang="pl-PL"/>
              <a:t> integracja sieci tranzytowej z wewnątrzmiejskimi obszarami </a:t>
            </a:r>
          </a:p>
          <a:p>
            <a:pPr algn="l"/>
            <a:r>
              <a:rPr lang="pl-PL"/>
              <a:t>  rozwoju/inwestycji, ze szczególnym uwzględnieniem dostępności do</a:t>
            </a:r>
          </a:p>
          <a:p>
            <a:pPr algn="l"/>
            <a:r>
              <a:rPr lang="pl-PL"/>
              <a:t>  centrum</a:t>
            </a:r>
          </a:p>
        </p:txBody>
      </p:sp>
      <p:sp>
        <p:nvSpPr>
          <p:cNvPr id="6148" name="pole tekstowe 3"/>
          <p:cNvSpPr txBox="1">
            <a:spLocks noChangeArrowheads="1"/>
          </p:cNvSpPr>
          <p:nvPr/>
        </p:nvSpPr>
        <p:spPr bwMode="auto">
          <a:xfrm>
            <a:off x="468313" y="4652963"/>
            <a:ext cx="8435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/>
              <a:t>Planowanie i rozwój systemu transportowego w układzie metropolitalnym</a:t>
            </a:r>
            <a:endParaRPr lang="en-US"/>
          </a:p>
        </p:txBody>
      </p:sp>
      <p:sp>
        <p:nvSpPr>
          <p:cNvPr id="6149" name="pole tekstowe 4"/>
          <p:cNvSpPr txBox="1">
            <a:spLocks noChangeArrowheads="1"/>
          </p:cNvSpPr>
          <p:nvPr/>
        </p:nvSpPr>
        <p:spPr bwMode="auto">
          <a:xfrm>
            <a:off x="611188" y="1412875"/>
            <a:ext cx="796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/>
              <a:t>Ad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 smtClean="0"/>
              <a:t>         </a:t>
            </a:r>
            <a:fld id="{73B5105D-99FD-4C69-8CC4-90956E0DB316}" type="datetime4">
              <a:rPr lang="pl-PL" smtClean="0"/>
              <a:pPr/>
              <a:t>29 października 2015</a:t>
            </a:fld>
            <a:endParaRPr lang="pl-PL" smtClean="0"/>
          </a:p>
        </p:txBody>
      </p:sp>
      <p:sp>
        <p:nvSpPr>
          <p:cNvPr id="7171" name="pole tekstowe 2"/>
          <p:cNvSpPr txBox="1">
            <a:spLocks noChangeArrowheads="1"/>
          </p:cNvSpPr>
          <p:nvPr/>
        </p:nvSpPr>
        <p:spPr bwMode="auto">
          <a:xfrm>
            <a:off x="611188" y="1196975"/>
            <a:ext cx="798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/>
              <a:t>Ad 2)</a:t>
            </a:r>
          </a:p>
        </p:txBody>
      </p:sp>
      <p:sp>
        <p:nvSpPr>
          <p:cNvPr id="7172" name="pole tekstowe 3"/>
          <p:cNvSpPr txBox="1">
            <a:spLocks noChangeArrowheads="1"/>
          </p:cNvSpPr>
          <p:nvPr/>
        </p:nvSpPr>
        <p:spPr bwMode="auto">
          <a:xfrm>
            <a:off x="755650" y="1916113"/>
            <a:ext cx="5761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Arial" charset="0"/>
              <a:buChar char="•"/>
            </a:pPr>
            <a:r>
              <a:rPr lang="pl-PL"/>
              <a:t> komunalizacja i metropolizacja portów morskich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 smtClean="0"/>
              <a:t>         </a:t>
            </a:r>
            <a:fld id="{D110BD48-787E-4353-B3B0-8CB7BF7F7D95}" type="datetime4">
              <a:rPr lang="pl-PL" smtClean="0"/>
              <a:pPr/>
              <a:t>29 października 2015</a:t>
            </a:fld>
            <a:endParaRPr lang="pl-PL" smtClean="0"/>
          </a:p>
        </p:txBody>
      </p:sp>
      <p:sp>
        <p:nvSpPr>
          <p:cNvPr id="8195" name="pole tekstowe 2"/>
          <p:cNvSpPr txBox="1">
            <a:spLocks noChangeArrowheads="1"/>
          </p:cNvSpPr>
          <p:nvPr/>
        </p:nvSpPr>
        <p:spPr bwMode="auto">
          <a:xfrm>
            <a:off x="611188" y="1196975"/>
            <a:ext cx="798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/>
              <a:t>Ad 3)</a:t>
            </a:r>
          </a:p>
        </p:txBody>
      </p:sp>
      <p:sp>
        <p:nvSpPr>
          <p:cNvPr id="8196" name="pole tekstowe 3"/>
          <p:cNvSpPr txBox="1">
            <a:spLocks noChangeArrowheads="1"/>
          </p:cNvSpPr>
          <p:nvPr/>
        </p:nvSpPr>
        <p:spPr bwMode="auto">
          <a:xfrm>
            <a:off x="468313" y="1700213"/>
            <a:ext cx="82423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Arial" charset="0"/>
              <a:buChar char="•"/>
            </a:pPr>
            <a:r>
              <a:rPr lang="pl-PL"/>
              <a:t> konsekwentna selekcja inwestorów pod kątem technologicznego </a:t>
            </a:r>
          </a:p>
          <a:p>
            <a:pPr algn="l"/>
            <a:r>
              <a:rPr lang="pl-PL"/>
              <a:t>zaawansowania produkcji/usług, innowacyjności i jakości oferowanych </a:t>
            </a:r>
          </a:p>
          <a:p>
            <a:pPr algn="l"/>
            <a:r>
              <a:rPr lang="pl-PL"/>
              <a:t>miejsc pracy, a nie zdefiniowanego klucza  branżowego;</a:t>
            </a:r>
          </a:p>
          <a:p>
            <a:pPr algn="l"/>
            <a:endParaRPr lang="pl-PL"/>
          </a:p>
          <a:p>
            <a:pPr algn="l">
              <a:buFont typeface="Arial" charset="0"/>
              <a:buChar char="•"/>
            </a:pPr>
            <a:r>
              <a:rPr lang="pl-PL"/>
              <a:t> uprzywilejowanie funkcji metropolitalnych</a:t>
            </a:r>
            <a:endParaRPr lang="en-US"/>
          </a:p>
        </p:txBody>
      </p:sp>
      <p:sp>
        <p:nvSpPr>
          <p:cNvPr id="8197" name="pole tekstowe 4"/>
          <p:cNvSpPr txBox="1">
            <a:spLocks noChangeArrowheads="1"/>
          </p:cNvSpPr>
          <p:nvPr/>
        </p:nvSpPr>
        <p:spPr bwMode="auto">
          <a:xfrm>
            <a:off x="468313" y="3933825"/>
            <a:ext cx="79660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/>
              <a:t>Każde miasto metropolitalne jest wielofunkcyjne ale nie każde miasto</a:t>
            </a:r>
          </a:p>
          <a:p>
            <a:pPr algn="l"/>
            <a:r>
              <a:rPr lang="pl-PL"/>
              <a:t>wielofunkcyjne jest metropolią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 smtClean="0"/>
              <a:t>         </a:t>
            </a:r>
            <a:fld id="{CF712B90-2F9A-4CCF-A7C7-F7E5663D632F}" type="datetime4">
              <a:rPr lang="pl-PL" smtClean="0"/>
              <a:pPr/>
              <a:t>29 października 2015</a:t>
            </a:fld>
            <a:endParaRPr lang="pl-PL" smtClean="0"/>
          </a:p>
        </p:txBody>
      </p:sp>
      <p:sp>
        <p:nvSpPr>
          <p:cNvPr id="9219" name="pole tekstowe 2"/>
          <p:cNvSpPr txBox="1">
            <a:spLocks noChangeArrowheads="1"/>
          </p:cNvSpPr>
          <p:nvPr/>
        </p:nvSpPr>
        <p:spPr bwMode="auto">
          <a:xfrm>
            <a:off x="611188" y="1196975"/>
            <a:ext cx="798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/>
              <a:t>Ad 4)</a:t>
            </a:r>
          </a:p>
        </p:txBody>
      </p:sp>
      <p:sp>
        <p:nvSpPr>
          <p:cNvPr id="9220" name="pole tekstowe 3"/>
          <p:cNvSpPr txBox="1">
            <a:spLocks noChangeArrowheads="1"/>
          </p:cNvSpPr>
          <p:nvPr/>
        </p:nvSpPr>
        <p:spPr bwMode="auto">
          <a:xfrm>
            <a:off x="539750" y="1916113"/>
            <a:ext cx="7308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Arial" charset="0"/>
              <a:buChar char="•"/>
            </a:pPr>
            <a:r>
              <a:rPr lang="pl-PL"/>
              <a:t> duża ostrożność z tworzeniem rezerw terenowych bowiem –  </a:t>
            </a:r>
            <a:endParaRPr lang="en-US"/>
          </a:p>
        </p:txBody>
      </p:sp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684213" y="2492375"/>
            <a:ext cx="79978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/>
              <a:t>nowe tereny inwestycyjne to nie tylko tereny niezainwestowane ale </a:t>
            </a:r>
          </a:p>
          <a:p>
            <a:pPr algn="l"/>
            <a:r>
              <a:rPr lang="pl-PL"/>
              <a:t>także tereny odzyskane w związku ze zmianą struktury użytkowania,</a:t>
            </a:r>
          </a:p>
          <a:p>
            <a:pPr algn="l"/>
            <a:r>
              <a:rPr lang="pl-PL"/>
              <a:t>zrewitalizowane po zmianie funkcji itp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 smtClean="0"/>
              <a:t>         </a:t>
            </a:r>
            <a:fld id="{41479A6C-8C5C-4F21-908F-B02D9A83CB44}" type="datetime4">
              <a:rPr lang="pl-PL" smtClean="0"/>
              <a:pPr/>
              <a:t>29 października 2015</a:t>
            </a:fld>
            <a:endParaRPr lang="pl-PL" smtClean="0"/>
          </a:p>
        </p:txBody>
      </p:sp>
      <p:sp>
        <p:nvSpPr>
          <p:cNvPr id="10243" name="pole tekstowe 4"/>
          <p:cNvSpPr txBox="1">
            <a:spLocks noChangeArrowheads="1"/>
          </p:cNvSpPr>
          <p:nvPr/>
        </p:nvSpPr>
        <p:spPr bwMode="auto">
          <a:xfrm>
            <a:off x="3492500" y="2276475"/>
            <a:ext cx="1366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400" b="1" i="1"/>
              <a:t>Dziękuję</a:t>
            </a:r>
            <a:endParaRPr lang="en-US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sta prezentacja">
  <a:themeElements>
    <a:clrScheme name="">
      <a:dk1>
        <a:srgbClr val="000000"/>
      </a:dk1>
      <a:lt1>
        <a:srgbClr val="33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usta prezentac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Pusta prezentac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ta prezentacj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Office\Szablony\Pusta prezentacja.pot</Template>
  <TotalTime>6204</TotalTime>
  <Words>319</Words>
  <Application>Microsoft Office PowerPoint</Application>
  <PresentationFormat>Pokaz na ekranie (4:3)</PresentationFormat>
  <Paragraphs>78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Pusta prezentacja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>slawek @ Iwona @home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vogon2</dc:creator>
  <cp:lastModifiedBy>Ewa Zajko</cp:lastModifiedBy>
  <cp:revision>178</cp:revision>
  <cp:lastPrinted>2001-02-02T10:23:52Z</cp:lastPrinted>
  <dcterms:created xsi:type="dcterms:W3CDTF">2001-01-29T19:53:26Z</dcterms:created>
  <dcterms:modified xsi:type="dcterms:W3CDTF">2015-10-29T08:48:19Z</dcterms:modified>
</cp:coreProperties>
</file>